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98" r:id="rId3"/>
    <p:sldId id="260" r:id="rId4"/>
    <p:sldId id="261" r:id="rId5"/>
    <p:sldId id="259" r:id="rId6"/>
    <p:sldId id="262" r:id="rId7"/>
    <p:sldId id="272" r:id="rId8"/>
    <p:sldId id="265" r:id="rId9"/>
    <p:sldId id="266" r:id="rId10"/>
    <p:sldId id="267" r:id="rId11"/>
    <p:sldId id="257" r:id="rId12"/>
    <p:sldId id="268" r:id="rId13"/>
    <p:sldId id="258" r:id="rId14"/>
    <p:sldId id="269" r:id="rId15"/>
    <p:sldId id="295" r:id="rId16"/>
    <p:sldId id="297" r:id="rId17"/>
    <p:sldId id="271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48"/>
    <p:restoredTop sz="91429"/>
  </p:normalViewPr>
  <p:slideViewPr>
    <p:cSldViewPr snapToGrid="0">
      <p:cViewPr varScale="1">
        <p:scale>
          <a:sx n="45" d="100"/>
          <a:sy n="45" d="100"/>
        </p:scale>
        <p:origin x="43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7F64773-9533-0045-9BE1-967C33882D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78B3E8-B57F-B844-85E6-DA4D06F2AE33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F966B27-B40C-2B45-A0CE-B81F09FD32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A349182-B4DF-3647-BA9B-A83B2DFD6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55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3DC053A-3DA5-AF4D-9B6B-EF7091A80F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2CF470-7CAD-424B-9EEE-70C8A24E9B68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8C7E989-AE1E-E64D-8EDA-9D9222145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EBF94C2-9382-BC4C-A131-F2E75F7A2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93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32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41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 descr="C:\Documents and Settings\DE SYSTEMS\Desktop\ON 2013\PPT\CIVIX PPT backgrounds\CIVIX_pp_slides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Diapositives 10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vote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 descr="C:\Documents and Settings\DE SYSTEMS\Desktop\ON 2013\PPT\CIVIX PPT backgrounds\CIVIX_pp_slide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fr-CA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Pourquoi est-ce important de pouvoir voter à différents moments et de </a:t>
            </a:r>
            <a:r>
              <a:rPr lang="fr-C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diverses manières ? </a:t>
            </a:r>
            <a:endParaRPr lang="fr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 descr="C:\Documents and Settings\DE SYSTEMS\Desktop\ON 2013\PPT\CIVIX PPT backgrounds\CIVIX_pp_slide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br>
              <a:rPr lang="en-US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Saviez-v</a:t>
            </a:r>
            <a:r>
              <a:rPr lang="en-US" sz="3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ous</a:t>
            </a:r>
            <a:r>
              <a:rPr lang="en-US" sz="3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qu’il</a:t>
            </a:r>
            <a:r>
              <a:rPr lang="en-US" sz="3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sz="3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longtemps</a:t>
            </a:r>
            <a:r>
              <a:rPr lang="en-US" sz="3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les </a:t>
            </a:r>
            <a:r>
              <a:rPr lang="en-US" sz="3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élections</a:t>
            </a:r>
            <a:r>
              <a:rPr lang="en-US" sz="3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3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tenaient</a:t>
            </a:r>
            <a:r>
              <a:rPr lang="en-US" sz="3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public ? Les </a:t>
            </a:r>
            <a:r>
              <a:rPr lang="en-US" sz="3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électeurs</a:t>
            </a:r>
            <a:r>
              <a:rPr lang="en-US" sz="3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devaient</a:t>
            </a:r>
            <a:r>
              <a:rPr lang="en-US" sz="3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même</a:t>
            </a:r>
            <a:r>
              <a:rPr lang="en-US" sz="3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lever la main pour </a:t>
            </a:r>
            <a:r>
              <a:rPr lang="en-US" sz="3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exprimer</a:t>
            </a:r>
            <a:r>
              <a:rPr lang="en-US" sz="3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leur</a:t>
            </a:r>
            <a:r>
              <a:rPr lang="en-US" sz="3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choix</a:t>
            </a:r>
            <a:r>
              <a:rPr lang="en-US" sz="3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Quels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problèmes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cela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pourrait</a:t>
            </a:r>
            <a:r>
              <a:rPr lang="en-US" sz="3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-il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causer ? </a:t>
            </a:r>
            <a:endParaRPr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7A3F0A2-2D7F-6E40-B8BD-7C8ABA8A9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754562"/>
            <a:ext cx="367665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 descr="C:\Documents and Settings\DE SYSTEMS\Desktop\ON 2013\PPT\CIVIX PPT backgrounds\CIVIX_pp_slide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Quel</a:t>
            </a: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4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processus</a:t>
            </a: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du vote 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114224"/>
            <a:ext cx="8229600" cy="4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arabicPeriod"/>
            </a:pPr>
            <a:r>
              <a:rPr lang="fr-CA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 fois avoir confirmé votre éligibilité, vous recevrez un bulletin de vote avec les initiales du scrutateurs à l’endos.</a:t>
            </a:r>
            <a:endParaRPr lang="fr-CA" sz="2200"/>
          </a:p>
          <a:p>
            <a:pPr marL="457200" marR="0" lvl="0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arabicPeriod"/>
            </a:pPr>
            <a:r>
              <a:rPr lang="fr-CA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Allez </a:t>
            </a:r>
            <a:r>
              <a:rPr lang="fr-CA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derrière l’isoloir et remplissez votre bulletin de vote. Choisissez seulement un candidat sur le bulletin.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arabicPeriod"/>
            </a:pPr>
            <a:r>
              <a:rPr lang="fr-CA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Rendez votre bulletin </a:t>
            </a:r>
            <a:r>
              <a:rPr lang="fr-CA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plié au crutateur pour </a:t>
            </a:r>
            <a:r>
              <a:rPr lang="fr-CA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qu’il vérifie les initiales. 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arabicPeriod"/>
            </a:pPr>
            <a:r>
              <a:rPr lang="fr-CA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Insérez votre bulletin plié dans l’urne.</a:t>
            </a:r>
            <a:r>
              <a:rPr lang="fr-CA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CA" sz="2200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7" y="4513348"/>
            <a:ext cx="4013072" cy="22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 descr="C:\Documents and Settings\DE SYSTEMS\Desktop\ON 2013\PPT\CIVIX PPT backgrounds\CIVIX_pp_slide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Pourquoi le</a:t>
            </a:r>
            <a:r>
              <a:rPr lang="en-US"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scrutin secret</a:t>
            </a: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est-il appelé ainsi ?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 descr="C:\Documents and Settings\DE SYSTEMS\Desktop\ON 2013\PPT\CIVIX PPT backgrounds\CIVIX_pp_slide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219700" y="274625"/>
            <a:ext cx="877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Comment marquer son bulletin de vote</a:t>
            </a: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vote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effectué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par </a:t>
            </a:r>
            <a:r>
              <a:rPr lang="en-US" sz="24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scrutin</a:t>
            </a:r>
            <a:r>
              <a:rPr lang="en-US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secret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Personne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excepté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l’électeur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ne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doit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savoir le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choix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effectué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 le </a:t>
            </a:r>
            <a:r>
              <a:rPr lang="en-US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bulletin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trouve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liste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noms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candidats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qui se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présentent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dans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votre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circonscription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électorale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et le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politique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qu’ils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représentent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 que l’électeur a clairement fait une marque pour un seul des candidats, son bulletin de vote sera </a:t>
            </a:r>
            <a:r>
              <a:rPr lang="en-US" sz="24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valide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93F108A-3FD0-0641-BD5E-4D60F04A1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b="5034"/>
          <a:stretch>
            <a:fillRect/>
          </a:stretch>
        </p:blipFill>
        <p:spPr bwMode="auto">
          <a:xfrm>
            <a:off x="946812" y="4419600"/>
            <a:ext cx="36591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C:\Documents and Settings\DE SYSTEMS\Desktop\ON 2013\PPT\CIVIX PPT backgrounds\CIVIX_pp_slides-02.png">
            <a:extLst>
              <a:ext uri="{FF2B5EF4-FFF2-40B4-BE49-F238E27FC236}">
                <a16:creationId xmlns:a16="http://schemas.microsoft.com/office/drawing/2014/main" id="{410A9C69-6FBE-D04D-B5F0-DCD7AE27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>
            <a:extLst>
              <a:ext uri="{FF2B5EF4-FFF2-40B4-BE49-F238E27FC236}">
                <a16:creationId xmlns:a16="http://schemas.microsoft.com/office/drawing/2014/main" id="{614EA658-F3EE-724B-847B-33BAB3658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fr-CA" altLang="en-US" sz="2600">
                <a:solidFill>
                  <a:schemeClr val="bg1"/>
                </a:solidFill>
                <a:latin typeface="Calibri" panose="020F0502020204030204" pitchFamily="34" charset="0"/>
              </a:rPr>
              <a:t>Un bulletin de vote valide indique clairement le choix pour un candidat.</a:t>
            </a:r>
            <a:endParaRPr lang="en-US" altLang="en-US" sz="26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CA" altLang="ja-JP" sz="2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ja-JP" sz="2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B026311-2847-6A42-93FB-5AE7E1210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</a:rPr>
              <a:t>Bulletin de vote valide</a:t>
            </a:r>
          </a:p>
        </p:txBody>
      </p:sp>
      <p:pic>
        <p:nvPicPr>
          <p:cNvPr id="31749" name="Picture 1">
            <a:extLst>
              <a:ext uri="{FF2B5EF4-FFF2-40B4-BE49-F238E27FC236}">
                <a16:creationId xmlns:a16="http://schemas.microsoft.com/office/drawing/2014/main" id="{4D6C26E2-671A-FE48-8C93-AEF99B27D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48101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066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C:\Documents and Settings\DE SYSTEMS\Desktop\ON 2013\PPT\CIVIX PPT backgrounds\CIVIX_pp_slides-02.png">
            <a:extLst>
              <a:ext uri="{FF2B5EF4-FFF2-40B4-BE49-F238E27FC236}">
                <a16:creationId xmlns:a16="http://schemas.microsoft.com/office/drawing/2014/main" id="{A4CA8278-094B-5D42-84A3-F5866AD31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4">
            <a:extLst>
              <a:ext uri="{FF2B5EF4-FFF2-40B4-BE49-F238E27FC236}">
                <a16:creationId xmlns:a16="http://schemas.microsoft.com/office/drawing/2014/main" id="{EED125DC-5538-9446-8132-D2A1A5C54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fr-CA" sz="2400">
                <a:solidFill>
                  <a:schemeClr val="bg1"/>
                </a:solidFill>
              </a:rPr>
              <a:t>Un </a:t>
            </a:r>
            <a:r>
              <a:rPr lang="fr-CA" sz="2400" b="1">
                <a:solidFill>
                  <a:srgbClr val="FFC000"/>
                </a:solidFill>
              </a:rPr>
              <a:t>bulletin de vote rejeté </a:t>
            </a:r>
            <a:r>
              <a:rPr lang="fr-CA" sz="2400">
                <a:solidFill>
                  <a:schemeClr val="bg1"/>
                </a:solidFill>
              </a:rPr>
              <a:t>est un bulletin de vote qui ne peut être compté car l'intention du votant ne peut pas être comprise. Un bulletin de vote sera rejeté si : il n'y a aucun candidat de marqué ; plus d'un candidat est marqué ; la façon de marqué le bulletin de vote permet d'identifier l'électeur.</a:t>
            </a:r>
          </a:p>
          <a:p>
            <a:pPr eaLnBrk="1" hangingPunct="1"/>
            <a:endParaRPr lang="en-CA" altLang="ja-JP" sz="2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ja-JP" sz="2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C223822-135C-EC4E-98EE-7FCF5CE46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</a:rPr>
              <a:t>Bulletin de vote rejeté</a:t>
            </a:r>
          </a:p>
        </p:txBody>
      </p:sp>
      <p:pic>
        <p:nvPicPr>
          <p:cNvPr id="33797" name="Picture 1">
            <a:extLst>
              <a:ext uri="{FF2B5EF4-FFF2-40B4-BE49-F238E27FC236}">
                <a16:creationId xmlns:a16="http://schemas.microsoft.com/office/drawing/2014/main" id="{42818592-A7B8-4341-87A5-77C79A4F7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3770312"/>
            <a:ext cx="40386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376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 descr="C:\Documents and Settings\DE SYSTEMS\Desktop\ON 2013\PPT\CIVIX PPT backgrounds\CIVIX_pp_slide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dirty="0"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296562" y="1476031"/>
            <a:ext cx="8550876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Quel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candidat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fera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meilleur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député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provincial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  Pourquoi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Quelle 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information,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événement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activité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lié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à la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campagne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vous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le plus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aidé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à forger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votre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point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vue ?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Comment voter lors d’une élection provinciale ?</a:t>
            </a:r>
            <a:endParaRPr dirty="0"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 descr="C:\Documents and Settings\DE SYSTEMS\Desktop\ON 2013\PPT\CIVIX PPT backgrounds\CIVIX_pp_slide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1800225"/>
            <a:ext cx="82296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fr-CA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Est-ce important de voter ?</a:t>
            </a:r>
            <a:br>
              <a:rPr lang="fr-CA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CA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CA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Comment puis-je voter à une élection provinciale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444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 descr="C:\Documents and Settings\DE SYSTEMS\Desktop\ON 2013\PPT\CIVIX PPT backgrounds\CIVIX_pp_slide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US" sz="3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 est éligible à voter lors des élections provinciales 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:\Documents and Settings\DE SYSTEMS\Desktop\ON 2013\PPT\CIVIX PPT backgrounds\CIVIX_pp_slide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US" sz="3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 </a:t>
            </a:r>
            <a:r>
              <a:rPr lang="en-US" sz="3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peut</a:t>
            </a:r>
            <a:r>
              <a:rPr lang="en-US" sz="3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voter? </a:t>
            </a:r>
            <a:endParaRPr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2750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fr-CA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 personne est éligible pour voter à Terre-Neuve-et-Labrador, vous devez</a:t>
            </a:r>
            <a:r>
              <a:rPr lang="fr-CA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fr-CA" sz="2800" dirty="0"/>
          </a:p>
          <a:p>
            <a:pPr marL="1200150" lvl="2" indent="-285750">
              <a:spcBef>
                <a:spcPts val="600"/>
              </a:spcBef>
              <a:buClr>
                <a:schemeClr val="lt1"/>
              </a:buClr>
              <a:buSzPts val="3000"/>
              <a:buFont typeface="Calibri"/>
              <a:buChar char="–"/>
            </a:pPr>
            <a:r>
              <a:rPr lang="fr-CA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Être un citoyen canadien ;</a:t>
            </a:r>
            <a:endParaRPr lang="fr-CA" dirty="0"/>
          </a:p>
          <a:p>
            <a:pPr marL="1200150" lvl="2" indent="-285750">
              <a:spcBef>
                <a:spcPts val="600"/>
              </a:spcBef>
              <a:buClr>
                <a:schemeClr val="lt1"/>
              </a:buClr>
              <a:buSzPts val="3000"/>
              <a:buFont typeface="Calibri"/>
              <a:buChar char="–"/>
            </a:pPr>
            <a:r>
              <a:rPr lang="fr-CA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Être âgé d’au moins 18 ans ;</a:t>
            </a:r>
          </a:p>
          <a:p>
            <a:pPr marL="1200150" lvl="2" indent="-285750">
              <a:spcBef>
                <a:spcPts val="600"/>
              </a:spcBef>
              <a:buClr>
                <a:schemeClr val="lt1"/>
              </a:buClr>
              <a:buSzPts val="3000"/>
              <a:buFont typeface="Calibri"/>
              <a:buChar char="–"/>
            </a:pPr>
            <a:r>
              <a:rPr lang="fr-CA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Résidez à Terre-Neuve-et-Labrador le jour du vote ;</a:t>
            </a:r>
          </a:p>
          <a:p>
            <a:pPr marL="1200150" lvl="2" indent="-285750">
              <a:spcBef>
                <a:spcPts val="600"/>
              </a:spcBef>
              <a:buClr>
                <a:schemeClr val="lt1"/>
              </a:buClr>
              <a:buSzPts val="3000"/>
              <a:buFont typeface="Calibri"/>
              <a:buChar char="–"/>
            </a:pPr>
            <a:r>
              <a:rPr lang="fr-CA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Un résident d’une circonscription et une section de vote le jour du vote.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Shape 125" descr="18 birthday cak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06" y="4760141"/>
            <a:ext cx="2895600" cy="201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3706" y="4760141"/>
            <a:ext cx="3024187" cy="201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 descr="C:\Documents and Settings\DE SYSTEMS\Desktop\ON 2013\PPT\CIVIX PPT backgrounds\CIVIX_pp_slide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US" sz="3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 </a:t>
            </a:r>
            <a:r>
              <a:rPr lang="en-US" sz="3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organise</a:t>
            </a:r>
            <a:r>
              <a:rPr lang="en-US" sz="3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sz="3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élections</a:t>
            </a:r>
            <a:r>
              <a:rPr lang="en-US" sz="3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provinciales</a:t>
            </a:r>
            <a:r>
              <a:rPr lang="en-US" sz="3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985236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alibri"/>
              <a:buChar char="•"/>
            </a:pPr>
            <a:r>
              <a:rPr lang="fr-CA" sz="28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Elections</a:t>
            </a:r>
            <a:r>
              <a:rPr lang="fr-CA" sz="28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Newfoundland &amp; Labrador </a:t>
            </a:r>
            <a:r>
              <a:rPr lang="fr-CA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 responsable de l'organisation des élections provinciales à Terre-Neuve-et-Labrador</a:t>
            </a:r>
            <a:r>
              <a:rPr lang="fr-CA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fr-CA"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fr-CA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Leur travail consiste à s’assurer que les élections provinciales soient justes, sécuritaires et transparentes. </a:t>
            </a:r>
            <a:endParaRPr lang="fr-CA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506D259-84F0-EA4A-AD13-50B1103C0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133248"/>
            <a:ext cx="494188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C:\Documents and Settings\DE SYSTEMS\Desktop\ON 2013\PPT\CIVIX PPT backgrounds\CIVIX_pp_slide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28600" y="1143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Qu’est</a:t>
            </a: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sz="4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liste</a:t>
            </a: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électorale</a:t>
            </a: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? </a:t>
            </a: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6656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Clr>
                <a:schemeClr val="lt1"/>
              </a:buClr>
              <a:buSzPts val="2700"/>
              <a:buFont typeface="Calibri"/>
              <a:buChar char="•"/>
            </a:pP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ections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NL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tient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liste</a:t>
            </a:r>
            <a:r>
              <a:rPr lang="en-US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électorale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c’est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dire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liste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tous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électeurs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inclut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leur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nom,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adresse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numéro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téléphone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Char char="•"/>
            </a:pPr>
            <a:r>
              <a:rPr lang="fr-CA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électeur n’est pas requis de présenter une pièce d’identité avant de voter s’il est sur la liste électorale.</a:t>
            </a:r>
            <a:br>
              <a:rPr lang="fr-CA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Char char="•"/>
            </a:pPr>
            <a:r>
              <a:rPr lang="fr-CA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vous remettra un bulletin de vote si votre nom est sur la liste électorale.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 descr="C:\Documents and Settings\DE SYSTEMS\Desktop\ON 2013\PPT\CIVIX PPT backgrounds\CIVIX_pp_slide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02740" y="228600"/>
            <a:ext cx="853851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Carte de </a:t>
            </a:r>
            <a:r>
              <a:rPr lang="en-US" sz="4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renseignements</a:t>
            </a: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aux </a:t>
            </a:r>
            <a:r>
              <a:rPr lang="en-US" sz="4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électeurs</a:t>
            </a:r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14337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•"/>
            </a:pPr>
            <a:r>
              <a:rPr lang="fr-CA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fr-CA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carte personnalisée</a:t>
            </a:r>
            <a:r>
              <a:rPr lang="fr-CA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est envoyée par la poste à chacune des personnes se retrouvant sur le registre des électeurs pour leur indiquer où et quand voter.</a:t>
            </a:r>
            <a:endParaRPr lang="fr-CA" sz="24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147DD68-4152-2C42-A80D-24E4B3FEC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43" y="1371600"/>
            <a:ext cx="402748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3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C:\Documents and Settings\DE SYSTEMS\Desktop\ON 2013\PPT\CIVIX PPT backgrounds\CIVIX_pp_slide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Où</a:t>
            </a: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puis</a:t>
            </a: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-je voter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65100" y="1371600"/>
            <a:ext cx="87503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Chaque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circonscription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électorale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divisée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petites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entités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géographiques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électeurs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éligibles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dans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chacune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ces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entités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votent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votre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bureau de </a:t>
            </a:r>
            <a:r>
              <a:rPr lang="en-US" sz="28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scrutin</a:t>
            </a:r>
            <a:r>
              <a:rPr lang="en-US" sz="28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spécialement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désigné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Les </a:t>
            </a:r>
            <a:r>
              <a:rPr lang="en-US" sz="28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électeurs</a:t>
            </a:r>
            <a:r>
              <a:rPr lang="en-US" sz="2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peuvent</a:t>
            </a:r>
            <a:r>
              <a:rPr lang="en-US" sz="2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connaître</a:t>
            </a:r>
            <a:r>
              <a:rPr lang="en-US" sz="2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le lieu de </a:t>
            </a:r>
            <a:r>
              <a:rPr lang="en-US" sz="28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leur</a:t>
            </a:r>
            <a:r>
              <a:rPr lang="en-US" sz="2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bureau de vote sur le site Internet </a:t>
            </a:r>
            <a:r>
              <a:rPr lang="en-US" sz="28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d’Elections</a:t>
            </a:r>
            <a:r>
              <a:rPr lang="en-US" sz="2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NL, </a:t>
            </a:r>
            <a:r>
              <a:rPr lang="en-US" sz="28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dans</a:t>
            </a:r>
            <a:r>
              <a:rPr lang="en-US" sz="2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les </a:t>
            </a:r>
            <a:r>
              <a:rPr lang="en-US" sz="28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journaux</a:t>
            </a:r>
            <a:r>
              <a:rPr lang="en-US" sz="2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locaux</a:t>
            </a:r>
            <a:r>
              <a:rPr lang="en-US" sz="2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et sur </a:t>
            </a:r>
            <a:r>
              <a:rPr lang="en-US" sz="28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leur</a:t>
            </a:r>
            <a:r>
              <a:rPr lang="en-US" sz="2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carte de </a:t>
            </a:r>
            <a:r>
              <a:rPr lang="en-US" sz="28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renseignements</a:t>
            </a:r>
            <a:r>
              <a:rPr lang="en-US" sz="2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aux </a:t>
            </a:r>
            <a:r>
              <a:rPr lang="en-US" sz="28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électeurs</a:t>
            </a:r>
            <a:r>
              <a:rPr lang="en-US" sz="2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2F1F48B-04A1-8D4A-8C36-E9970844B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4943474"/>
            <a:ext cx="28162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 descr="C:\Documents and Settings\DE SYSTEMS\Desktop\ON 2013\PPT\CIVIX PPT backgrounds\CIVIX_pp_slides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Comment est-ce que je vote ? </a:t>
            </a: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Char char="•"/>
            </a:pPr>
            <a:r>
              <a:rPr lang="fr-CA" sz="20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Le jour du scrutin </a:t>
            </a:r>
            <a:r>
              <a:rPr lang="fr-CA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Vous pouvez voter en personne le jour du scrutin (16 mai) de 8 h à 20 h </a:t>
            </a:r>
            <a:r>
              <a:rPr lang="fr-CA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à votre bureaux de scrutin.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CA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Calibri"/>
              <a:buChar char="•"/>
            </a:pPr>
            <a:r>
              <a:rPr lang="fr-CA" sz="20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Lieu du scrutin par anticipation </a:t>
            </a:r>
            <a:r>
              <a:rPr lang="fr-CA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Vous pouvez voter avant le jour du scrut</a:t>
            </a:r>
            <a:r>
              <a:rPr lang="fr-CA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in. Le vote par anticipation (9 mai) sera possible de 8 h à 20 h une journée lors de la semaine avant la journée du scrutin.</a:t>
            </a:r>
            <a:endParaRPr lang="fr-CA"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fr-CA"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17500">
              <a:spcBef>
                <a:spcPts val="480"/>
              </a:spcBef>
              <a:buClr>
                <a:srgbClr val="FFC000"/>
              </a:buClr>
              <a:buSzPts val="2000"/>
              <a:buFont typeface="Calibri"/>
              <a:buChar char="•"/>
            </a:pPr>
            <a:r>
              <a:rPr lang="fr-CA" sz="20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Vote par bulletin de vote spécial </a:t>
            </a:r>
            <a:r>
              <a:rPr lang="fr-CA" sz="2000" b="0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C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vote spécial est disponible pour ceux qui ne peuvent pas voter au bureau de scrutin car ils sont soit en état d'incapacité physique, soit à l'extérieur de leur circonscription électoral, soit dans un établissement carcéral, soit dans un lieu éloigné ou soit candidats ou membres du personnel électoral.</a:t>
            </a:r>
          </a:p>
          <a:p>
            <a:pPr marL="25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endParaRPr lang="fr-CA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657</Words>
  <Application>Microsoft Macintosh PowerPoint</Application>
  <PresentationFormat>Affichage à l'écran (4:3)</PresentationFormat>
  <Paragraphs>57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MS PGothic</vt:lpstr>
      <vt:lpstr>Arial</vt:lpstr>
      <vt:lpstr>Calibri</vt:lpstr>
      <vt:lpstr>Default Design</vt:lpstr>
      <vt:lpstr>Diapositives 10 :  Le vote</vt:lpstr>
      <vt:lpstr>Est-ce important de voter ?  Comment puis-je voter à une élection provinciale</vt:lpstr>
      <vt:lpstr>Qui est éligible à voter lors des élections provinciales ? </vt:lpstr>
      <vt:lpstr>Qui peut voter? </vt:lpstr>
      <vt:lpstr>Qui organise les élections provinciales?</vt:lpstr>
      <vt:lpstr>Qu’est ce que la liste électorale ? </vt:lpstr>
      <vt:lpstr>Carte de renseignements aux électeurs</vt:lpstr>
      <vt:lpstr>Où puis-je voter?</vt:lpstr>
      <vt:lpstr>Comment est-ce que je vote ? </vt:lpstr>
      <vt:lpstr>Pourquoi est-ce important de pouvoir voter à différents moments et de diverses manières ? </vt:lpstr>
      <vt:lpstr>  Saviez-vous qu’il y a longtemps, les élections se tenaient en public ? Les électeurs devaient même lever la main pour exprimer leur choix.   Quels problèmes cela pourrait-il causer ? </vt:lpstr>
      <vt:lpstr>Quel est le processus du vote ?</vt:lpstr>
      <vt:lpstr>Pourquoi le scrutin secret est-il appelé ainsi ? </vt:lpstr>
      <vt:lpstr>Comment marquer son bulletin de vote?</vt:lpstr>
      <vt:lpstr>Bulletin de vote valide</vt:lpstr>
      <vt:lpstr>Bulletin de vote rejeté</vt:lpstr>
      <vt:lpstr>Conclusion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Diapositives secondaire 13 : Le processus électoral</dc:title>
  <dc:creator>CIVIX</dc:creator>
  <cp:lastModifiedBy>Malek</cp:lastModifiedBy>
  <cp:revision>24</cp:revision>
  <dcterms:modified xsi:type="dcterms:W3CDTF">2019-05-10T16:28:22Z</dcterms:modified>
</cp:coreProperties>
</file>