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DM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bold.fntdata"/><Relationship Id="rId25" Type="http://schemas.openxmlformats.org/officeDocument/2006/relationships/font" Target="fonts/DMSans-regular.fntdata"/><Relationship Id="rId28" Type="http://schemas.openxmlformats.org/officeDocument/2006/relationships/font" Target="fonts/DMSans-boldItalic.fntdata"/><Relationship Id="rId27"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ults.elections.on.ca/fr/graphics-char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5b69219e00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 name="Google Shape;54;g15b69219e0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c92f2fcf2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3" name="Google Shape;123;g12c92f2fcf2_0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g12c92f2fcf2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c92f2fcf2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31" name="Google Shape;131;g12c92f2fcf2_0_2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g12c92f2fcf2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b69219e00_0_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5b69219e00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15b69219e00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b69219e00_0_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5b69219e00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CA"/>
              <a:t>Questions :</a:t>
            </a:r>
            <a:endParaRPr/>
          </a:p>
          <a:p>
            <a:pPr indent="0" lvl="0" marL="0" rtl="0" algn="l">
              <a:lnSpc>
                <a:spcPct val="100000"/>
              </a:lnSpc>
              <a:spcBef>
                <a:spcPts val="0"/>
              </a:spcBef>
              <a:spcAft>
                <a:spcPts val="0"/>
              </a:spcAft>
              <a:buNone/>
            </a:pPr>
            <a:r>
              <a:t/>
            </a:r>
            <a:endParaRPr/>
          </a:p>
          <a:p>
            <a:pPr indent="-171450" lvl="0" marL="171450" rtl="0" algn="l">
              <a:lnSpc>
                <a:spcPct val="100000"/>
              </a:lnSpc>
              <a:spcBef>
                <a:spcPts val="0"/>
              </a:spcBef>
              <a:spcAft>
                <a:spcPts val="0"/>
              </a:spcAft>
              <a:buClr>
                <a:schemeClr val="dk1"/>
              </a:buClr>
              <a:buSzPts val="1200"/>
              <a:buChar char="-"/>
            </a:pPr>
            <a:r>
              <a:rPr lang="en-CA"/>
              <a:t>Quelles tendances remarquez-vous de 1970 à 2018 ? Le taux de participation électorale a-t-il changé au fil du temps? </a:t>
            </a:r>
            <a:endParaRPr/>
          </a:p>
          <a:p>
            <a:pPr indent="-171450" lvl="0" marL="171450" rtl="0" algn="l">
              <a:lnSpc>
                <a:spcPct val="100000"/>
              </a:lnSpc>
              <a:spcBef>
                <a:spcPts val="0"/>
              </a:spcBef>
              <a:spcAft>
                <a:spcPts val="0"/>
              </a:spcAft>
              <a:buClr>
                <a:schemeClr val="dk1"/>
              </a:buClr>
              <a:buSzPts val="1200"/>
              <a:buChar char="-"/>
            </a:pPr>
            <a:r>
              <a:rPr lang="en-CA"/>
              <a:t>À votre avis, quels sont les facteurs qui font augmenter le taux de participation? (p. ex. élections concurrentielles, élections entraînant un changement de gouvernement) </a:t>
            </a:r>
            <a:endParaRPr/>
          </a:p>
          <a:p>
            <a:pPr indent="-171450" lvl="0" marL="171450" rtl="0" algn="l">
              <a:lnSpc>
                <a:spcPct val="100000"/>
              </a:lnSpc>
              <a:spcBef>
                <a:spcPts val="0"/>
              </a:spcBef>
              <a:spcAft>
                <a:spcPts val="0"/>
              </a:spcAft>
              <a:buClr>
                <a:schemeClr val="dk1"/>
              </a:buClr>
              <a:buSzPts val="1200"/>
              <a:buChar char="-"/>
            </a:pPr>
            <a:r>
              <a:rPr lang="en-CA"/>
              <a:t>À votre avis, quel sera le taux de participation à cette élection et pourquoi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CA" u="sng">
                <a:solidFill>
                  <a:schemeClr val="hlink"/>
                </a:solidFill>
                <a:hlinkClick r:id="rId2"/>
              </a:rPr>
              <a:t>https://results.elections.on.ca/fr/graphics-charts</a:t>
            </a:r>
            <a:r>
              <a:rPr lang="en-CA"/>
              <a:t> </a:t>
            </a:r>
            <a:endParaRPr/>
          </a:p>
        </p:txBody>
      </p:sp>
      <p:sp>
        <p:nvSpPr>
          <p:cNvPr id="149" name="Google Shape;149;g15b69219e00_0_2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b69219e00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5b69219e00_0_2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b69219e00_0_3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5b69219e00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5b69219e00_0_3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b69219e00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5b69219e00_0_4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b69219e00_0_5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5b69219e00_0_5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b69219e00_0_5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15b69219e00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15b69219e00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5b69219e00_0_6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97" name="Google Shape;197;g15b69219e00_0_6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c679b301f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1" name="Google Shape;61;g11c679b301f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g11c679b301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c679b301f_1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69" name="Google Shape;69;g11c679b301f_1_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g11c679b301f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c679b301f_1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76" name="Google Shape;76;g11c679b301f_1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g11c679b301f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b69219e00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b69219e00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7" name="Google Shape;87;g15b69219e00_0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c679b301f_1_1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3" name="Google Shape;93;g11c679b301f_1_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g11c679b301f_1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c679b301f_1_3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00" name="Google Shape;100;g11c679b301f_1_3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g11c679b301f_1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c679b301f_1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07" name="Google Shape;107;g11c679b301f_1_4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g11c679b301f_1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c679b301f_1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15" name="Google Shape;115;g11c679b301f_1_4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 name="Google Shape;116;g11c679b301f_1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2"/>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629841" y="365127"/>
            <a:ext cx="7886700" cy="96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6"/>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1197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22F88"/>
              </a:solidFill>
              <a:latin typeface="Calibri"/>
              <a:ea typeface="Calibri"/>
              <a:cs typeface="Calibri"/>
              <a:sym typeface="Calibri"/>
            </a:endParaRPr>
          </a:p>
        </p:txBody>
      </p:sp>
      <p:sp>
        <p:nvSpPr>
          <p:cNvPr id="11" name="Google Shape;11;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 name="Google Shape;13;p1"/>
          <p:cNvPicPr preferRelativeResize="0"/>
          <p:nvPr/>
        </p:nvPicPr>
        <p:blipFill rotWithShape="1">
          <a:blip r:embed="rId1">
            <a:alphaModFix/>
          </a:blip>
          <a:srcRect b="-6078" l="-1053" r="-1619" t="-3936"/>
          <a:stretch/>
        </p:blipFill>
        <p:spPr>
          <a:xfrm>
            <a:off x="7263926" y="5144571"/>
            <a:ext cx="1666428" cy="14271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results.elections.on.ca/en/graphics-charts"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9"/>
          <p:cNvSpPr/>
          <p:nvPr/>
        </p:nvSpPr>
        <p:spPr>
          <a:xfrm>
            <a:off x="0" y="0"/>
            <a:ext cx="9144000" cy="6858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82F92"/>
              </a:solidFill>
              <a:latin typeface="Calibri"/>
              <a:ea typeface="Calibri"/>
              <a:cs typeface="Calibri"/>
              <a:sym typeface="Calibri"/>
            </a:endParaRPr>
          </a:p>
        </p:txBody>
      </p:sp>
      <p:pic>
        <p:nvPicPr>
          <p:cNvPr id="57" name="Google Shape;57;p9"/>
          <p:cNvPicPr preferRelativeResize="0"/>
          <p:nvPr/>
        </p:nvPicPr>
        <p:blipFill rotWithShape="1">
          <a:blip r:embed="rId3">
            <a:alphaModFix/>
          </a:blip>
          <a:srcRect b="-2988" l="-1024" r="-3501" t="-6492"/>
          <a:stretch/>
        </p:blipFill>
        <p:spPr>
          <a:xfrm>
            <a:off x="284671" y="120770"/>
            <a:ext cx="2260121" cy="1892036"/>
          </a:xfrm>
          <a:prstGeom prst="rect">
            <a:avLst/>
          </a:prstGeom>
          <a:noFill/>
          <a:ln>
            <a:noFill/>
          </a:ln>
        </p:spPr>
      </p:pic>
      <p:sp>
        <p:nvSpPr>
          <p:cNvPr id="58" name="Google Shape;58;p9"/>
          <p:cNvSpPr txBox="1"/>
          <p:nvPr>
            <p:ph type="ctrTitle"/>
          </p:nvPr>
        </p:nvSpPr>
        <p:spPr>
          <a:xfrm>
            <a:off x="527268" y="2049463"/>
            <a:ext cx="8058000" cy="1811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Arial"/>
              <a:buNone/>
            </a:pPr>
            <a:r>
              <a:rPr lang="en-CA" sz="3700">
                <a:solidFill>
                  <a:schemeClr val="lt1"/>
                </a:solidFill>
                <a:latin typeface="Calibri"/>
                <a:ea typeface="Calibri"/>
                <a:cs typeface="Calibri"/>
                <a:sym typeface="Calibri"/>
              </a:rPr>
              <a:t>DIAPORAMA 8 : </a:t>
            </a:r>
            <a:br>
              <a:rPr lang="en-CA" sz="3700">
                <a:solidFill>
                  <a:schemeClr val="lt1"/>
                </a:solidFill>
                <a:latin typeface="Calibri"/>
                <a:ea typeface="Calibri"/>
                <a:cs typeface="Calibri"/>
                <a:sym typeface="Calibri"/>
              </a:rPr>
            </a:br>
            <a:r>
              <a:rPr lang="en-CA" sz="3700">
                <a:solidFill>
                  <a:schemeClr val="lt1"/>
                </a:solidFill>
                <a:latin typeface="Calibri"/>
                <a:ea typeface="Calibri"/>
                <a:cs typeface="Calibri"/>
                <a:sym typeface="Calibri"/>
              </a:rPr>
              <a:t>Le processus électoral</a:t>
            </a:r>
            <a:endParaRPr sz="37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idx="1" type="body"/>
          </p:nvPr>
        </p:nvSpPr>
        <p:spPr>
          <a:xfrm>
            <a:off x="357900" y="1265625"/>
            <a:ext cx="8614500" cy="3705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CA" sz="2200">
                <a:solidFill>
                  <a:schemeClr val="dk1"/>
                </a:solidFill>
                <a:latin typeface="Calibri"/>
                <a:ea typeface="Calibri"/>
                <a:cs typeface="Calibri"/>
                <a:sym typeface="Calibri"/>
              </a:rPr>
              <a:t>Un </a:t>
            </a:r>
            <a:r>
              <a:rPr b="1" lang="en-CA" sz="2200">
                <a:solidFill>
                  <a:schemeClr val="dk1"/>
                </a:solidFill>
                <a:latin typeface="Calibri"/>
                <a:ea typeface="Calibri"/>
                <a:cs typeface="Calibri"/>
                <a:sym typeface="Calibri"/>
              </a:rPr>
              <a:t>bulletin de vote accepté</a:t>
            </a:r>
            <a:r>
              <a:rPr lang="en-CA" sz="2200">
                <a:solidFill>
                  <a:schemeClr val="dk1"/>
                </a:solidFill>
                <a:latin typeface="Calibri"/>
                <a:ea typeface="Calibri"/>
                <a:cs typeface="Calibri"/>
                <a:sym typeface="Calibri"/>
              </a:rPr>
              <a:t> indique clairement la préférence de l'électeur.rice. </a:t>
            </a:r>
            <a:endParaRPr sz="2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CA" sz="2200">
                <a:solidFill>
                  <a:schemeClr val="dk1"/>
                </a:solidFill>
                <a:latin typeface="Calibri"/>
                <a:ea typeface="Calibri"/>
                <a:cs typeface="Calibri"/>
                <a:sym typeface="Calibri"/>
              </a:rPr>
              <a:t>Vous pouvez voter pour plus d'un.e candidat.e s'il y a plus d'une personne élue dans la course.</a:t>
            </a:r>
            <a:endParaRPr sz="2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300"/>
              <a:buFont typeface="Arial"/>
              <a:buNone/>
            </a:pPr>
            <a:r>
              <a:t/>
            </a:r>
            <a:endParaRPr sz="2300">
              <a:solidFill>
                <a:schemeClr val="dk1"/>
              </a:solidFill>
              <a:latin typeface="Calibri"/>
              <a:ea typeface="Calibri"/>
              <a:cs typeface="Calibri"/>
              <a:sym typeface="Calibri"/>
            </a:endParaRPr>
          </a:p>
          <a:p>
            <a:pPr indent="-50800" lvl="0" marL="228600" rtl="0" algn="l">
              <a:lnSpc>
                <a:spcPct val="90000"/>
              </a:lnSpc>
              <a:spcBef>
                <a:spcPts val="1000"/>
              </a:spcBef>
              <a:spcAft>
                <a:spcPts val="0"/>
              </a:spcAft>
              <a:buClr>
                <a:srgbClr val="3F3F3F"/>
              </a:buClr>
              <a:buSzPts val="2800"/>
              <a:buNone/>
            </a:pPr>
            <a:r>
              <a:t/>
            </a:r>
            <a:endParaRPr>
              <a:solidFill>
                <a:schemeClr val="lt1"/>
              </a:solidFill>
              <a:latin typeface="Arial"/>
              <a:ea typeface="Arial"/>
              <a:cs typeface="Arial"/>
              <a:sym typeface="Arial"/>
            </a:endParaRPr>
          </a:p>
          <a:p>
            <a:pPr indent="-50800" lvl="0" marL="228600" rtl="0" algn="l">
              <a:lnSpc>
                <a:spcPct val="90000"/>
              </a:lnSpc>
              <a:spcBef>
                <a:spcPts val="1000"/>
              </a:spcBef>
              <a:spcAft>
                <a:spcPts val="0"/>
              </a:spcAft>
              <a:buClr>
                <a:srgbClr val="3F3F3F"/>
              </a:buClr>
              <a:buSzPts val="2800"/>
              <a:buNone/>
            </a:pPr>
            <a:r>
              <a:t/>
            </a:r>
            <a:endParaRPr>
              <a:solidFill>
                <a:srgbClr val="3F3F3F"/>
              </a:solidFill>
              <a:latin typeface="Arial"/>
              <a:ea typeface="Arial"/>
              <a:cs typeface="Arial"/>
              <a:sym typeface="Arial"/>
            </a:endParaRPr>
          </a:p>
        </p:txBody>
      </p:sp>
      <p:sp>
        <p:nvSpPr>
          <p:cNvPr id="127" name="Google Shape;127;p18"/>
          <p:cNvSpPr/>
          <p:nvPr/>
        </p:nvSpPr>
        <p:spPr>
          <a:xfrm>
            <a:off x="357897" y="249600"/>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Les bulletins de vote acceptés</a:t>
            </a:r>
            <a:endParaRPr b="1" i="0" sz="3400" u="none" cap="none" strike="noStrike">
              <a:solidFill>
                <a:srgbClr val="000000"/>
              </a:solidFill>
              <a:latin typeface="Calibri"/>
              <a:ea typeface="Calibri"/>
              <a:cs typeface="Calibri"/>
              <a:sym typeface="Calibri"/>
            </a:endParaRPr>
          </a:p>
        </p:txBody>
      </p:sp>
      <p:pic>
        <p:nvPicPr>
          <p:cNvPr id="128" name="Google Shape;128;p18"/>
          <p:cNvPicPr preferRelativeResize="0"/>
          <p:nvPr/>
        </p:nvPicPr>
        <p:blipFill rotWithShape="1">
          <a:blip r:embed="rId3">
            <a:alphaModFix/>
          </a:blip>
          <a:srcRect b="0" l="0" r="0" t="0"/>
          <a:stretch/>
        </p:blipFill>
        <p:spPr>
          <a:xfrm>
            <a:off x="2053427" y="3062048"/>
            <a:ext cx="4664873" cy="36562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idx="1" type="body"/>
          </p:nvPr>
        </p:nvSpPr>
        <p:spPr>
          <a:xfrm>
            <a:off x="357900" y="1283200"/>
            <a:ext cx="86700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Font typeface="Arial"/>
              <a:buNone/>
            </a:pPr>
            <a:r>
              <a:rPr lang="en-CA" sz="2400">
                <a:solidFill>
                  <a:schemeClr val="dk1"/>
                </a:solidFill>
                <a:latin typeface="Calibri"/>
                <a:ea typeface="Calibri"/>
                <a:cs typeface="Calibri"/>
                <a:sym typeface="Calibri"/>
              </a:rPr>
              <a:t>Un </a:t>
            </a:r>
            <a:r>
              <a:rPr b="1" lang="en-CA" sz="2400">
                <a:solidFill>
                  <a:schemeClr val="dk1"/>
                </a:solidFill>
                <a:latin typeface="Calibri"/>
                <a:ea typeface="Calibri"/>
                <a:cs typeface="Calibri"/>
                <a:sym typeface="Calibri"/>
              </a:rPr>
              <a:t>bulletin de vote rejeté</a:t>
            </a:r>
            <a:r>
              <a:rPr lang="en-CA" sz="2400">
                <a:solidFill>
                  <a:schemeClr val="dk1"/>
                </a:solidFill>
                <a:latin typeface="Calibri"/>
                <a:ea typeface="Calibri"/>
                <a:cs typeface="Calibri"/>
                <a:sym typeface="Calibri"/>
              </a:rPr>
              <a:t> est un bulletin qui ne peut pas être comptabilisé, car le choix de l’électeur.rice n’est </a:t>
            </a:r>
            <a:r>
              <a:rPr b="1" lang="en-CA" sz="2400">
                <a:solidFill>
                  <a:schemeClr val="dk1"/>
                </a:solidFill>
                <a:latin typeface="Calibri"/>
                <a:ea typeface="Calibri"/>
                <a:cs typeface="Calibri"/>
                <a:sym typeface="Calibri"/>
              </a:rPr>
              <a:t>pas clairement indiqué</a:t>
            </a:r>
            <a:r>
              <a:rPr lang="en-CA" sz="2400">
                <a:solidFill>
                  <a:schemeClr val="dk1"/>
                </a:solidFill>
                <a:latin typeface="Calibri"/>
                <a:ea typeface="Calibri"/>
                <a:cs typeface="Calibri"/>
                <a:sym typeface="Calibri"/>
              </a:rPr>
              <a:t>.</a:t>
            </a:r>
            <a:endParaRPr sz="2200">
              <a:latin typeface="DM Sans"/>
              <a:ea typeface="DM Sans"/>
              <a:cs typeface="DM Sans"/>
              <a:sym typeface="DM Sans"/>
            </a:endParaRPr>
          </a:p>
          <a:p>
            <a:pPr indent="0" lvl="0" marL="0" rtl="0" algn="l">
              <a:lnSpc>
                <a:spcPct val="110000"/>
              </a:lnSpc>
              <a:spcBef>
                <a:spcPts val="0"/>
              </a:spcBef>
              <a:spcAft>
                <a:spcPts val="0"/>
              </a:spcAft>
              <a:buClr>
                <a:srgbClr val="132E4D"/>
              </a:buClr>
              <a:buSzPts val="1800"/>
              <a:buNone/>
            </a:pPr>
            <a:r>
              <a:t/>
            </a:r>
            <a:endParaRPr>
              <a:solidFill>
                <a:schemeClr val="dk1"/>
              </a:solidFill>
              <a:latin typeface="Calibri"/>
              <a:ea typeface="Calibri"/>
              <a:cs typeface="Calibri"/>
              <a:sym typeface="Calibri"/>
            </a:endParaRPr>
          </a:p>
          <a:p>
            <a:pPr indent="-50800" lvl="0" marL="228600" rtl="0" algn="l">
              <a:lnSpc>
                <a:spcPct val="90000"/>
              </a:lnSpc>
              <a:spcBef>
                <a:spcPts val="1000"/>
              </a:spcBef>
              <a:spcAft>
                <a:spcPts val="0"/>
              </a:spcAft>
              <a:buClr>
                <a:srgbClr val="3F3F3F"/>
              </a:buClr>
              <a:buSzPts val="2800"/>
              <a:buNone/>
            </a:pPr>
            <a:r>
              <a:t/>
            </a:r>
            <a:endParaRPr sz="24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rgbClr val="3F3F3F"/>
              </a:buClr>
              <a:buSzPts val="2800"/>
              <a:buFont typeface="Arial"/>
              <a:buNone/>
            </a:pPr>
            <a:r>
              <a:t/>
            </a:r>
            <a:endParaRPr sz="2400">
              <a:solidFill>
                <a:schemeClr val="lt1"/>
              </a:solidFill>
              <a:latin typeface="Calibri"/>
              <a:ea typeface="Calibri"/>
              <a:cs typeface="Calibri"/>
              <a:sym typeface="Calibri"/>
            </a:endParaRPr>
          </a:p>
          <a:p>
            <a:pPr indent="-50800" lvl="0" marL="228600" rtl="0" algn="l">
              <a:lnSpc>
                <a:spcPct val="90000"/>
              </a:lnSpc>
              <a:spcBef>
                <a:spcPts val="1000"/>
              </a:spcBef>
              <a:spcAft>
                <a:spcPts val="0"/>
              </a:spcAft>
              <a:buClr>
                <a:srgbClr val="3F3F3F"/>
              </a:buClr>
              <a:buSzPts val="2800"/>
              <a:buNone/>
            </a:pPr>
            <a:r>
              <a:t/>
            </a:r>
            <a:endParaRPr>
              <a:solidFill>
                <a:srgbClr val="3F3F3F"/>
              </a:solidFill>
              <a:latin typeface="Arial"/>
              <a:ea typeface="Arial"/>
              <a:cs typeface="Arial"/>
              <a:sym typeface="Arial"/>
            </a:endParaRPr>
          </a:p>
        </p:txBody>
      </p:sp>
      <p:sp>
        <p:nvSpPr>
          <p:cNvPr id="135" name="Google Shape;135;p19"/>
          <p:cNvSpPr/>
          <p:nvPr/>
        </p:nvSpPr>
        <p:spPr>
          <a:xfrm>
            <a:off x="357897" y="269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Les bulletins de vote rejetés </a:t>
            </a:r>
            <a:endParaRPr b="1" i="0" sz="3400" u="none" cap="none" strike="noStrike">
              <a:solidFill>
                <a:srgbClr val="000000"/>
              </a:solidFill>
              <a:latin typeface="Calibri"/>
              <a:ea typeface="Calibri"/>
              <a:cs typeface="Calibri"/>
              <a:sym typeface="Calibri"/>
            </a:endParaRPr>
          </a:p>
        </p:txBody>
      </p:sp>
      <p:pic>
        <p:nvPicPr>
          <p:cNvPr id="136" name="Google Shape;136;p19"/>
          <p:cNvPicPr preferRelativeResize="0"/>
          <p:nvPr/>
        </p:nvPicPr>
        <p:blipFill rotWithShape="1">
          <a:blip r:embed="rId3">
            <a:alphaModFix/>
          </a:blip>
          <a:srcRect b="0" l="0" r="0" t="0"/>
          <a:stretch/>
        </p:blipFill>
        <p:spPr>
          <a:xfrm>
            <a:off x="2236306" y="2806700"/>
            <a:ext cx="4648458" cy="36018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nvSpPr>
        <p:spPr>
          <a:xfrm>
            <a:off x="364555" y="168881"/>
            <a:ext cx="8335800" cy="826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400"/>
              <a:buFont typeface="Arial"/>
              <a:buNone/>
            </a:pPr>
            <a:r>
              <a:rPr b="1" lang="en-CA" sz="3400">
                <a:solidFill>
                  <a:schemeClr val="lt1"/>
                </a:solidFill>
                <a:latin typeface="DM Sans"/>
                <a:ea typeface="DM Sans"/>
                <a:cs typeface="DM Sans"/>
                <a:sym typeface="DM Sans"/>
              </a:rPr>
              <a:t>Taux de participation</a:t>
            </a:r>
            <a:endParaRPr b="1" i="0" sz="3400" u="none" cap="none" strike="noStrike">
              <a:solidFill>
                <a:srgbClr val="000000"/>
              </a:solidFill>
              <a:latin typeface="DM Sans"/>
              <a:ea typeface="DM Sans"/>
              <a:cs typeface="DM Sans"/>
              <a:sym typeface="DM Sans"/>
            </a:endParaRPr>
          </a:p>
        </p:txBody>
      </p:sp>
      <p:sp>
        <p:nvSpPr>
          <p:cNvPr id="143" name="Google Shape;143;p20"/>
          <p:cNvSpPr txBox="1"/>
          <p:nvPr/>
        </p:nvSpPr>
        <p:spPr>
          <a:xfrm>
            <a:off x="301650" y="1299263"/>
            <a:ext cx="85407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CA" sz="2400">
                <a:latin typeface="DM Sans"/>
                <a:ea typeface="DM Sans"/>
                <a:cs typeface="DM Sans"/>
                <a:sym typeface="DM Sans"/>
              </a:rPr>
              <a:t>Le taux de participation électorale est la </a:t>
            </a:r>
            <a:r>
              <a:rPr b="1" lang="en-CA" sz="2400">
                <a:latin typeface="DM Sans"/>
                <a:ea typeface="DM Sans"/>
                <a:cs typeface="DM Sans"/>
                <a:sym typeface="DM Sans"/>
              </a:rPr>
              <a:t>part d’électeur.rice.s admissibles ou inscrit.e.s qui votent</a:t>
            </a:r>
            <a:r>
              <a:rPr lang="en-CA" sz="2400">
                <a:latin typeface="DM Sans"/>
                <a:ea typeface="DM Sans"/>
                <a:cs typeface="DM Sans"/>
                <a:sym typeface="DM Sans"/>
              </a:rPr>
              <a:t> lors une élection</a:t>
            </a:r>
            <a:endParaRPr sz="2400">
              <a:latin typeface="DM Sans"/>
              <a:ea typeface="DM Sans"/>
              <a:cs typeface="DM Sans"/>
              <a:sym typeface="DM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https://i0.wp.com/calmatters.org/wp-content/uploads/2020/10/iStock_ballotbox_02.jpg?fit=2000%2C1392&amp;ssl=1" id="144" name="Google Shape;144;p20"/>
          <p:cNvPicPr preferRelativeResize="0"/>
          <p:nvPr/>
        </p:nvPicPr>
        <p:blipFill rotWithShape="1">
          <a:blip r:embed="rId3">
            <a:alphaModFix/>
          </a:blip>
          <a:srcRect b="0" l="0" r="0" t="0"/>
          <a:stretch/>
        </p:blipFill>
        <p:spPr>
          <a:xfrm>
            <a:off x="1310701" y="2891226"/>
            <a:ext cx="3228700" cy="2247175"/>
          </a:xfrm>
          <a:prstGeom prst="rect">
            <a:avLst/>
          </a:prstGeom>
          <a:noFill/>
          <a:ln>
            <a:noFill/>
          </a:ln>
        </p:spPr>
      </p:pic>
      <p:pic>
        <p:nvPicPr>
          <p:cNvPr id="145" name="Google Shape;145;p20"/>
          <p:cNvPicPr preferRelativeResize="0"/>
          <p:nvPr/>
        </p:nvPicPr>
        <p:blipFill rotWithShape="1">
          <a:blip r:embed="rId4">
            <a:alphaModFix/>
          </a:blip>
          <a:srcRect b="0" l="0" r="0" t="0"/>
          <a:stretch/>
        </p:blipFill>
        <p:spPr>
          <a:xfrm>
            <a:off x="4906293" y="3019445"/>
            <a:ext cx="2295525" cy="199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nvSpPr>
        <p:spPr>
          <a:xfrm>
            <a:off x="355455" y="198506"/>
            <a:ext cx="8335800" cy="826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400"/>
              <a:buFont typeface="Arial"/>
              <a:buNone/>
            </a:pPr>
            <a:r>
              <a:rPr b="1" lang="en-CA" sz="3600">
                <a:solidFill>
                  <a:schemeClr val="lt1"/>
                </a:solidFill>
                <a:latin typeface="DM Sans"/>
                <a:ea typeface="DM Sans"/>
                <a:cs typeface="DM Sans"/>
                <a:sym typeface="DM Sans"/>
              </a:rPr>
              <a:t>Taux de participation aux élections provinciales (1971-2018)</a:t>
            </a:r>
            <a:endParaRPr b="1" i="0" sz="3600" u="none" cap="none" strike="noStrike">
              <a:solidFill>
                <a:srgbClr val="000000"/>
              </a:solidFill>
              <a:latin typeface="DM Sans"/>
              <a:ea typeface="DM Sans"/>
              <a:cs typeface="DM Sans"/>
              <a:sym typeface="DM Sans"/>
            </a:endParaRPr>
          </a:p>
        </p:txBody>
      </p:sp>
      <p:sp>
        <p:nvSpPr>
          <p:cNvPr id="152" name="Google Shape;152;p21"/>
          <p:cNvSpPr txBox="1"/>
          <p:nvPr/>
        </p:nvSpPr>
        <p:spPr>
          <a:xfrm>
            <a:off x="2178848" y="5982447"/>
            <a:ext cx="35397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i="0" lang="en-CA" sz="2000" u="none" cap="none" strike="noStrike">
                <a:solidFill>
                  <a:schemeClr val="dk1"/>
                </a:solidFill>
                <a:latin typeface="DM Sans"/>
                <a:ea typeface="DM Sans"/>
                <a:cs typeface="DM Sans"/>
                <a:sym typeface="DM Sans"/>
              </a:rPr>
              <a:t>Source: </a:t>
            </a:r>
            <a:r>
              <a:rPr i="0" lang="en-CA" sz="2000" u="sng" cap="none" strike="noStrike">
                <a:solidFill>
                  <a:schemeClr val="dk1"/>
                </a:solidFill>
                <a:latin typeface="DM Sans"/>
                <a:ea typeface="DM Sans"/>
                <a:cs typeface="DM Sans"/>
                <a:sym typeface="DM Sans"/>
                <a:hlinkClick r:id="rId3">
                  <a:extLst>
                    <a:ext uri="{A12FA001-AC4F-418D-AE19-62706E023703}">
                      <ahyp:hlinkClr val="tx"/>
                    </a:ext>
                  </a:extLst>
                </a:hlinkClick>
              </a:rPr>
              <a:t>Elections Ontario</a:t>
            </a:r>
            <a:endParaRPr i="0" sz="2000" u="none" cap="none" strike="noStrike">
              <a:solidFill>
                <a:schemeClr val="dk1"/>
              </a:solidFill>
              <a:latin typeface="DM Sans"/>
              <a:ea typeface="DM Sans"/>
              <a:cs typeface="DM Sans"/>
              <a:sym typeface="DM Sans"/>
            </a:endParaRPr>
          </a:p>
        </p:txBody>
      </p:sp>
      <p:pic>
        <p:nvPicPr>
          <p:cNvPr id="153" name="Google Shape;153;p21"/>
          <p:cNvPicPr preferRelativeResize="0"/>
          <p:nvPr/>
        </p:nvPicPr>
        <p:blipFill rotWithShape="1">
          <a:blip r:embed="rId4">
            <a:alphaModFix/>
          </a:blip>
          <a:srcRect b="0" l="0" r="0" t="0"/>
          <a:stretch/>
        </p:blipFill>
        <p:spPr>
          <a:xfrm>
            <a:off x="745900" y="1353850"/>
            <a:ext cx="6405600" cy="444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nvSpPr>
        <p:spPr>
          <a:xfrm>
            <a:off x="153450" y="1128375"/>
            <a:ext cx="8792700" cy="387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2100">
              <a:latin typeface="DM Sans"/>
              <a:ea typeface="DM Sans"/>
              <a:cs typeface="DM Sans"/>
              <a:sym typeface="DM Sans"/>
            </a:endParaRPr>
          </a:p>
          <a:p>
            <a:pPr indent="0" lvl="0" marL="457200" marR="0" rtl="0" algn="l">
              <a:lnSpc>
                <a:spcPct val="100000"/>
              </a:lnSpc>
              <a:spcBef>
                <a:spcPts val="0"/>
              </a:spcBef>
              <a:spcAft>
                <a:spcPts val="0"/>
              </a:spcAft>
              <a:buNone/>
            </a:pPr>
            <a:r>
              <a:t/>
            </a:r>
            <a:endParaRPr sz="2100">
              <a:latin typeface="DM Sans"/>
              <a:ea typeface="DM Sans"/>
              <a:cs typeface="DM Sans"/>
              <a:sym typeface="DM Sans"/>
            </a:endParaRPr>
          </a:p>
          <a:p>
            <a:pPr indent="-298450" lvl="0" marL="285750" marR="0" rtl="0" algn="l">
              <a:lnSpc>
                <a:spcPct val="100000"/>
              </a:lnSpc>
              <a:spcBef>
                <a:spcPts val="0"/>
              </a:spcBef>
              <a:spcAft>
                <a:spcPts val="0"/>
              </a:spcAft>
              <a:buClr>
                <a:srgbClr val="000000"/>
              </a:buClr>
              <a:buSzPts val="2400"/>
              <a:buFont typeface="DM Sans"/>
              <a:buChar char="•"/>
            </a:pPr>
            <a:r>
              <a:rPr lang="en-CA" sz="2400">
                <a:latin typeface="DM Sans"/>
                <a:ea typeface="DM Sans"/>
                <a:cs typeface="DM Sans"/>
                <a:sym typeface="DM Sans"/>
              </a:rPr>
              <a:t>Comment le taux de participation électorale a-t-il changé au fil du temps?</a:t>
            </a:r>
            <a:endParaRPr sz="2400">
              <a:latin typeface="DM Sans"/>
              <a:ea typeface="DM Sans"/>
              <a:cs typeface="DM Sans"/>
              <a:sym typeface="DM Sans"/>
            </a:endParaRPr>
          </a:p>
          <a:p>
            <a:pPr indent="0" lvl="0" marL="457200" marR="0" rtl="0" algn="l">
              <a:lnSpc>
                <a:spcPct val="100000"/>
              </a:lnSpc>
              <a:spcBef>
                <a:spcPts val="0"/>
              </a:spcBef>
              <a:spcAft>
                <a:spcPts val="0"/>
              </a:spcAft>
              <a:buNone/>
            </a:pPr>
            <a:r>
              <a:rPr lang="en-CA" sz="2400">
                <a:latin typeface="DM Sans"/>
                <a:ea typeface="DM Sans"/>
                <a:cs typeface="DM Sans"/>
                <a:sym typeface="DM Sans"/>
              </a:rPr>
              <a:t> </a:t>
            </a:r>
            <a:endParaRPr sz="2400">
              <a:latin typeface="DM Sans"/>
              <a:ea typeface="DM Sans"/>
              <a:cs typeface="DM Sans"/>
              <a:sym typeface="DM Sans"/>
            </a:endParaRPr>
          </a:p>
          <a:p>
            <a:pPr indent="-298450" lvl="0" marL="285750" marR="0" rtl="0" algn="l">
              <a:lnSpc>
                <a:spcPct val="100000"/>
              </a:lnSpc>
              <a:spcBef>
                <a:spcPts val="0"/>
              </a:spcBef>
              <a:spcAft>
                <a:spcPts val="0"/>
              </a:spcAft>
              <a:buClr>
                <a:srgbClr val="000000"/>
              </a:buClr>
              <a:buSzPts val="2400"/>
              <a:buFont typeface="DM Sans"/>
              <a:buChar char="•"/>
            </a:pPr>
            <a:r>
              <a:rPr lang="en-CA" sz="2400">
                <a:latin typeface="DM Sans"/>
                <a:ea typeface="DM Sans"/>
                <a:cs typeface="DM Sans"/>
                <a:sym typeface="DM Sans"/>
              </a:rPr>
              <a:t>À votre avis, quels sont les facteurs qui font augmenter le taux de participation? </a:t>
            </a:r>
            <a:endParaRPr sz="2400">
              <a:latin typeface="DM Sans"/>
              <a:ea typeface="DM Sans"/>
              <a:cs typeface="DM Sans"/>
              <a:sym typeface="DM Sans"/>
            </a:endParaRPr>
          </a:p>
          <a:p>
            <a:pPr indent="0" lvl="0" marL="457200" marR="0" rtl="0" algn="l">
              <a:lnSpc>
                <a:spcPct val="100000"/>
              </a:lnSpc>
              <a:spcBef>
                <a:spcPts val="0"/>
              </a:spcBef>
              <a:spcAft>
                <a:spcPts val="0"/>
              </a:spcAft>
              <a:buNone/>
            </a:pPr>
            <a:r>
              <a:t/>
            </a:r>
            <a:endParaRPr sz="2400">
              <a:latin typeface="DM Sans"/>
              <a:ea typeface="DM Sans"/>
              <a:cs typeface="DM Sans"/>
              <a:sym typeface="DM Sans"/>
            </a:endParaRPr>
          </a:p>
          <a:p>
            <a:pPr indent="-298450" lvl="0" marL="285750" marR="0" rtl="0" algn="l">
              <a:lnSpc>
                <a:spcPct val="100000"/>
              </a:lnSpc>
              <a:spcBef>
                <a:spcPts val="0"/>
              </a:spcBef>
              <a:spcAft>
                <a:spcPts val="0"/>
              </a:spcAft>
              <a:buClr>
                <a:srgbClr val="000000"/>
              </a:buClr>
              <a:buSzPts val="2400"/>
              <a:buFont typeface="DM Sans"/>
              <a:buChar char="•"/>
            </a:pPr>
            <a:r>
              <a:rPr lang="en-CA" sz="2400">
                <a:latin typeface="DM Sans"/>
                <a:ea typeface="DM Sans"/>
                <a:cs typeface="DM Sans"/>
                <a:sym typeface="DM Sans"/>
              </a:rPr>
              <a:t>Selon vous, quels groupes pourraient avoir un taux de participation électorale faible? À quels obstacles pourraient-ils faire face?</a:t>
            </a:r>
            <a:endParaRPr sz="2400">
              <a:latin typeface="DM Sans"/>
              <a:ea typeface="DM Sans"/>
              <a:cs typeface="DM Sans"/>
              <a:sym typeface="DM Sans"/>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200" u="none" cap="none" strike="noStrike">
              <a:solidFill>
                <a:srgbClr val="3F3F3F"/>
              </a:solidFill>
              <a:latin typeface="Arial"/>
              <a:ea typeface="Arial"/>
              <a:cs typeface="Arial"/>
              <a:sym typeface="Arial"/>
            </a:endParaRPr>
          </a:p>
        </p:txBody>
      </p:sp>
      <p:sp>
        <p:nvSpPr>
          <p:cNvPr id="159" name="Google Shape;159;p22"/>
          <p:cNvSpPr txBox="1"/>
          <p:nvPr/>
        </p:nvSpPr>
        <p:spPr>
          <a:xfrm>
            <a:off x="378637" y="156054"/>
            <a:ext cx="7886700" cy="826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400"/>
              <a:buFont typeface="Arial"/>
              <a:buNone/>
            </a:pPr>
            <a:r>
              <a:rPr b="1" i="0" lang="en-CA" sz="3400" u="none" cap="none" strike="noStrike">
                <a:solidFill>
                  <a:schemeClr val="lt1"/>
                </a:solidFill>
                <a:latin typeface="DM Sans"/>
                <a:ea typeface="DM Sans"/>
                <a:cs typeface="DM Sans"/>
                <a:sym typeface="DM Sans"/>
              </a:rPr>
              <a:t>Discussion</a:t>
            </a:r>
            <a:endParaRPr b="1" i="0" sz="3400" u="none" cap="none" strike="noStrike">
              <a:solidFill>
                <a:schemeClr val="lt1"/>
              </a:solidFill>
              <a:latin typeface="DM Sans"/>
              <a:ea typeface="DM Sans"/>
              <a:cs typeface="DM Sans"/>
              <a:sym typeface="DM Sans"/>
            </a:endParaRPr>
          </a:p>
        </p:txBody>
      </p:sp>
      <p:pic>
        <p:nvPicPr>
          <p:cNvPr id="160" name="Google Shape;160;p22"/>
          <p:cNvPicPr preferRelativeResize="0"/>
          <p:nvPr/>
        </p:nvPicPr>
        <p:blipFill rotWithShape="1">
          <a:blip r:embed="rId3">
            <a:alphaModFix/>
          </a:blip>
          <a:srcRect b="0" l="0" r="0" t="0"/>
          <a:stretch/>
        </p:blipFill>
        <p:spPr>
          <a:xfrm>
            <a:off x="3755452" y="5412074"/>
            <a:ext cx="1362450" cy="1344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3"/>
          <p:cNvPicPr preferRelativeResize="0"/>
          <p:nvPr/>
        </p:nvPicPr>
        <p:blipFill rotWithShape="1">
          <a:blip r:embed="rId3">
            <a:alphaModFix/>
          </a:blip>
          <a:srcRect b="0" l="0" r="0" t="0"/>
          <a:stretch/>
        </p:blipFill>
        <p:spPr>
          <a:xfrm>
            <a:off x="28975" y="1369775"/>
            <a:ext cx="9086026" cy="2306650"/>
          </a:xfrm>
          <a:prstGeom prst="rect">
            <a:avLst/>
          </a:prstGeom>
          <a:noFill/>
          <a:ln>
            <a:noFill/>
          </a:ln>
        </p:spPr>
      </p:pic>
      <p:sp>
        <p:nvSpPr>
          <p:cNvPr id="167" name="Google Shape;167;p23"/>
          <p:cNvSpPr/>
          <p:nvPr/>
        </p:nvSpPr>
        <p:spPr>
          <a:xfrm>
            <a:off x="357910" y="26017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200">
                <a:solidFill>
                  <a:schemeClr val="lt1"/>
                </a:solidFill>
                <a:latin typeface="DM Sans"/>
                <a:ea typeface="DM Sans"/>
                <a:cs typeface="DM Sans"/>
                <a:sym typeface="DM Sans"/>
              </a:rPr>
              <a:t>Les obstacles à la participation électorale</a:t>
            </a:r>
            <a:endParaRPr b="1" i="0" sz="3400" u="none" cap="none" strike="noStrike">
              <a:solidFill>
                <a:srgbClr val="000000"/>
              </a:solidFill>
              <a:latin typeface="DM Sans"/>
              <a:ea typeface="DM Sans"/>
              <a:cs typeface="DM Sans"/>
              <a:sym typeface="DM Sans"/>
            </a:endParaRPr>
          </a:p>
        </p:txBody>
      </p:sp>
      <p:sp>
        <p:nvSpPr>
          <p:cNvPr id="168" name="Google Shape;168;p23"/>
          <p:cNvSpPr txBox="1"/>
          <p:nvPr/>
        </p:nvSpPr>
        <p:spPr>
          <a:xfrm>
            <a:off x="357897" y="4032617"/>
            <a:ext cx="415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CA" sz="2400" u="none" cap="none" strike="noStrike">
                <a:solidFill>
                  <a:srgbClr val="FFC000"/>
                </a:solidFill>
                <a:latin typeface="Calibri"/>
                <a:ea typeface="Calibri"/>
                <a:cs typeface="Calibri"/>
                <a:sym typeface="Calibri"/>
              </a:rPr>
              <a:t>Obstacles liés à la motivation</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 Se rendre jusqu'à la porte. »</a:t>
            </a:r>
            <a:endParaRPr b="0" i="0" sz="2400" u="none" cap="none" strike="noStrike">
              <a:solidFill>
                <a:srgbClr val="000000"/>
              </a:solidFill>
              <a:latin typeface="Calibri"/>
              <a:ea typeface="Calibri"/>
              <a:cs typeface="Calibri"/>
              <a:sym typeface="Calibri"/>
            </a:endParaRPr>
          </a:p>
        </p:txBody>
      </p:sp>
      <p:sp>
        <p:nvSpPr>
          <p:cNvPr id="169" name="Google Shape;169;p23"/>
          <p:cNvSpPr txBox="1"/>
          <p:nvPr/>
        </p:nvSpPr>
        <p:spPr>
          <a:xfrm>
            <a:off x="5329385" y="4032634"/>
            <a:ext cx="40134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CA" sz="2400" u="none" cap="none" strike="noStrike">
                <a:solidFill>
                  <a:srgbClr val="00B0F0"/>
                </a:solidFill>
                <a:latin typeface="Calibri"/>
                <a:ea typeface="Calibri"/>
                <a:cs typeface="Calibri"/>
                <a:sym typeface="Calibri"/>
              </a:rPr>
              <a:t>Obstacles liés à l’accès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 Franchir la porte.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p:nvPr/>
        </p:nvSpPr>
        <p:spPr>
          <a:xfrm>
            <a:off x="357897" y="259450"/>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DM Sans"/>
                <a:ea typeface="DM Sans"/>
                <a:cs typeface="DM Sans"/>
                <a:sym typeface="DM Sans"/>
              </a:rPr>
              <a:t>Les obstacles liés à la motivation</a:t>
            </a:r>
            <a:endParaRPr b="1" i="0" sz="3400" u="none" cap="none" strike="noStrike">
              <a:solidFill>
                <a:srgbClr val="000000"/>
              </a:solidFill>
              <a:latin typeface="DM Sans"/>
              <a:ea typeface="DM Sans"/>
              <a:cs typeface="DM Sans"/>
              <a:sym typeface="DM Sans"/>
            </a:endParaRPr>
          </a:p>
        </p:txBody>
      </p:sp>
      <p:pic>
        <p:nvPicPr>
          <p:cNvPr id="175" name="Google Shape;175;p24"/>
          <p:cNvPicPr preferRelativeResize="0"/>
          <p:nvPr/>
        </p:nvPicPr>
        <p:blipFill rotWithShape="1">
          <a:blip r:embed="rId3">
            <a:alphaModFix/>
          </a:blip>
          <a:srcRect b="0" l="0" r="0" t="0"/>
          <a:stretch/>
        </p:blipFill>
        <p:spPr>
          <a:xfrm>
            <a:off x="6354678" y="4896091"/>
            <a:ext cx="2789321" cy="1961908"/>
          </a:xfrm>
          <a:prstGeom prst="rect">
            <a:avLst/>
          </a:prstGeom>
          <a:noFill/>
          <a:ln>
            <a:noFill/>
          </a:ln>
        </p:spPr>
      </p:pic>
      <p:sp>
        <p:nvSpPr>
          <p:cNvPr id="176" name="Google Shape;176;p24"/>
          <p:cNvSpPr txBox="1"/>
          <p:nvPr/>
        </p:nvSpPr>
        <p:spPr>
          <a:xfrm>
            <a:off x="415872" y="1523199"/>
            <a:ext cx="2381400" cy="355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CA" sz="2400" u="none" cap="none" strike="noStrike">
                <a:solidFill>
                  <a:srgbClr val="000000"/>
                </a:solidFill>
                <a:latin typeface="Calibri"/>
                <a:ea typeface="Calibri"/>
                <a:cs typeface="Calibri"/>
                <a:sym typeface="Calibri"/>
              </a:rPr>
              <a:t>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400"/>
              <a:buFont typeface="Arial"/>
              <a:buNone/>
            </a:pPr>
            <a:r>
              <a:rPr b="1" i="0" lang="en-CA" sz="2400" u="none" cap="none" strike="noStrike">
                <a:solidFill>
                  <a:srgbClr val="000000"/>
                </a:solidFill>
                <a:latin typeface="Calibri"/>
                <a:ea typeface="Calibri"/>
                <a:cs typeface="Calibri"/>
                <a:sym typeface="Calibri"/>
              </a:rPr>
              <a:t>Connaissance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400"/>
              <a:buFont typeface="Arial"/>
              <a:buNone/>
            </a:pPr>
            <a:r>
              <a:rPr b="1" i="0" lang="en-CA" sz="2400" u="none" cap="none" strike="noStrike">
                <a:solidFill>
                  <a:srgbClr val="000000"/>
                </a:solidFill>
                <a:latin typeface="Calibri"/>
                <a:ea typeface="Calibri"/>
                <a:cs typeface="Calibri"/>
                <a:sym typeface="Calibri"/>
              </a:rPr>
              <a:t>Cynisme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900"/>
              <a:buFont typeface="Arial"/>
              <a:buNone/>
            </a:pPr>
            <a:r>
              <a:t/>
            </a:r>
            <a:endParaRPr b="1" i="0" sz="900" u="none" cap="none" strike="noStrike">
              <a:solidFill>
                <a:srgbClr val="000000"/>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400"/>
              <a:buFont typeface="Arial"/>
              <a:buNone/>
            </a:pPr>
            <a:r>
              <a:rPr b="1" i="0" lang="en-CA" sz="2400" u="none" cap="none" strike="noStrike">
                <a:solidFill>
                  <a:srgbClr val="000000"/>
                </a:solidFill>
                <a:latin typeface="Calibri"/>
                <a:ea typeface="Calibri"/>
                <a:cs typeface="Calibri"/>
                <a:sym typeface="Calibri"/>
              </a:rPr>
              <a:t>Pertinence</a:t>
            </a:r>
            <a:endParaRPr b="1" i="0" sz="700" u="none" cap="none" strike="noStrike">
              <a:solidFill>
                <a:srgbClr val="000000"/>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400"/>
              <a:buFont typeface="Arial"/>
              <a:buNone/>
            </a:pPr>
            <a:r>
              <a:rPr b="1" i="0" lang="en-CA" sz="2400" u="none" cap="none" strike="noStrike">
                <a:solidFill>
                  <a:srgbClr val="000000"/>
                </a:solidFill>
                <a:latin typeface="Calibri"/>
                <a:ea typeface="Calibri"/>
                <a:cs typeface="Calibri"/>
                <a:sym typeface="Calibri"/>
              </a:rPr>
              <a:t>Devoir civique</a:t>
            </a:r>
            <a:endParaRPr b="0" i="0" sz="1400" u="none" cap="none" strike="noStrike">
              <a:solidFill>
                <a:srgbClr val="000000"/>
              </a:solidFill>
              <a:latin typeface="Arial"/>
              <a:ea typeface="Arial"/>
              <a:cs typeface="Arial"/>
              <a:sym typeface="Arial"/>
            </a:endParaRPr>
          </a:p>
        </p:txBody>
      </p:sp>
      <p:sp>
        <p:nvSpPr>
          <p:cNvPr id="177" name="Google Shape;177;p24"/>
          <p:cNvSpPr txBox="1"/>
          <p:nvPr/>
        </p:nvSpPr>
        <p:spPr>
          <a:xfrm>
            <a:off x="2713468" y="1538253"/>
            <a:ext cx="6430500" cy="349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en-CA" sz="2300" u="none" cap="none" strike="noStrike">
                <a:solidFill>
                  <a:srgbClr val="000000"/>
                </a:solidFill>
                <a:latin typeface="Calibri"/>
                <a:ea typeface="Calibri"/>
                <a:cs typeface="Calibri"/>
                <a:sym typeface="Calibri"/>
              </a:rPr>
              <a:t>Avoir peu d'intérêt pour la politique </a:t>
            </a:r>
            <a:endParaRPr b="1" i="0" sz="2300" u="none" cap="none" strike="noStrike">
              <a:solidFill>
                <a:srgbClr val="000000"/>
              </a:solidFill>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300"/>
              <a:buFont typeface="Arial"/>
              <a:buNone/>
            </a:pPr>
            <a:r>
              <a:rPr b="0" i="0" lang="en-CA" sz="2300" u="none" cap="none" strike="noStrike">
                <a:solidFill>
                  <a:srgbClr val="000000"/>
                </a:solidFill>
                <a:latin typeface="Calibri"/>
                <a:ea typeface="Calibri"/>
                <a:cs typeface="Calibri"/>
                <a:sym typeface="Calibri"/>
              </a:rPr>
              <a:t>Posséder peu de connaissances politiques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300"/>
              <a:buFont typeface="Arial"/>
              <a:buNone/>
            </a:pPr>
            <a:r>
              <a:rPr b="0" i="0" lang="en-CA" sz="2300" u="none" cap="none" strike="noStrike">
                <a:solidFill>
                  <a:srgbClr val="000000"/>
                </a:solidFill>
                <a:latin typeface="Calibri"/>
                <a:ea typeface="Calibri"/>
                <a:cs typeface="Calibri"/>
                <a:sym typeface="Calibri"/>
              </a:rPr>
              <a:t>Avoir la conviction que voter ne fera aucune différence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300"/>
              <a:buFont typeface="Arial"/>
              <a:buNone/>
            </a:pPr>
            <a:r>
              <a:rPr b="0" i="0" lang="en-CA" sz="2300" u="none" cap="none" strike="noStrike">
                <a:solidFill>
                  <a:srgbClr val="000000"/>
                </a:solidFill>
                <a:latin typeface="Calibri"/>
                <a:ea typeface="Calibri"/>
                <a:cs typeface="Calibri"/>
                <a:sym typeface="Calibri"/>
              </a:rPr>
              <a:t>Avoir le sentiment que les partis ne se soucient pas des enjeux importants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300"/>
              <a:buFont typeface="Arial"/>
              <a:buNone/>
            </a:pPr>
            <a:r>
              <a:rPr b="0" i="0" lang="en-CA" sz="2300" u="none" cap="none" strike="noStrike">
                <a:solidFill>
                  <a:srgbClr val="000000"/>
                </a:solidFill>
                <a:latin typeface="Calibri"/>
                <a:ea typeface="Calibri"/>
                <a:cs typeface="Calibri"/>
                <a:sym typeface="Calibri"/>
              </a:rPr>
              <a:t>Avoir  peu de considération pour le vote</a:t>
            </a:r>
            <a:endParaRPr b="0" i="0" sz="1400" u="none" cap="none" strike="noStrike">
              <a:solidFill>
                <a:srgbClr val="000000"/>
              </a:solidFill>
              <a:latin typeface="Arial"/>
              <a:ea typeface="Arial"/>
              <a:cs typeface="Arial"/>
              <a:sym typeface="Arial"/>
            </a:endParaRPr>
          </a:p>
        </p:txBody>
      </p:sp>
      <p:pic>
        <p:nvPicPr>
          <p:cNvPr id="178" name="Google Shape;178;p24"/>
          <p:cNvPicPr preferRelativeResize="0"/>
          <p:nvPr/>
        </p:nvPicPr>
        <p:blipFill rotWithShape="1">
          <a:blip r:embed="rId4">
            <a:alphaModFix/>
          </a:blip>
          <a:srcRect b="0" l="0" r="0" t="0"/>
          <a:stretch/>
        </p:blipFill>
        <p:spPr>
          <a:xfrm>
            <a:off x="2472836" y="1478374"/>
            <a:ext cx="240633" cy="36954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nvSpPr>
        <p:spPr>
          <a:xfrm>
            <a:off x="357900" y="1413225"/>
            <a:ext cx="8428200" cy="19395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Ne pas savoir où, quand et comment voter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Ne pas posséder les pièces d’identité requises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Ne pas avoir accès aux bureaux de vote/au vote par la poste</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Ne pas posséder les connaissances linguistiques et le niveau d’alphabétisme suffisants</a:t>
            </a:r>
            <a:endParaRPr sz="2200">
              <a:solidFill>
                <a:schemeClr val="dk1"/>
              </a:solidFill>
              <a:latin typeface="DM Sans"/>
              <a:ea typeface="DM Sans"/>
              <a:cs typeface="DM Sans"/>
              <a:sym typeface="DM Sans"/>
            </a:endParaRPr>
          </a:p>
        </p:txBody>
      </p:sp>
      <p:sp>
        <p:nvSpPr>
          <p:cNvPr id="184" name="Google Shape;184;p25"/>
          <p:cNvSpPr/>
          <p:nvPr/>
        </p:nvSpPr>
        <p:spPr>
          <a:xfrm>
            <a:off x="357897" y="269300"/>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DM Sans"/>
                <a:ea typeface="DM Sans"/>
                <a:cs typeface="DM Sans"/>
                <a:sym typeface="DM Sans"/>
              </a:rPr>
              <a:t>Les obstacles liés à l’accès</a:t>
            </a:r>
            <a:endParaRPr b="1" i="0" sz="3400" u="none" cap="none" strike="noStrike">
              <a:solidFill>
                <a:srgbClr val="000000"/>
              </a:solidFill>
              <a:latin typeface="DM Sans"/>
              <a:ea typeface="DM Sans"/>
              <a:cs typeface="DM Sans"/>
              <a:sym typeface="DM Sans"/>
            </a:endParaRPr>
          </a:p>
        </p:txBody>
      </p:sp>
      <p:pic>
        <p:nvPicPr>
          <p:cNvPr id="185" name="Google Shape;185;p25"/>
          <p:cNvPicPr preferRelativeResize="0"/>
          <p:nvPr/>
        </p:nvPicPr>
        <p:blipFill rotWithShape="1">
          <a:blip r:embed="rId3">
            <a:alphaModFix/>
          </a:blip>
          <a:srcRect b="0" l="0" r="0" t="0"/>
          <a:stretch/>
        </p:blipFill>
        <p:spPr>
          <a:xfrm>
            <a:off x="648650" y="3964928"/>
            <a:ext cx="4003797" cy="2249625"/>
          </a:xfrm>
          <a:prstGeom prst="rect">
            <a:avLst/>
          </a:prstGeom>
          <a:noFill/>
          <a:ln>
            <a:noFill/>
          </a:ln>
        </p:spPr>
      </p:pic>
      <p:pic>
        <p:nvPicPr>
          <p:cNvPr descr="https://i.cbc.ca/1.4690981.1528134821!/fileImage/httpImage/image.jpg_gen/derivatives/original_780/voter-card-old-info.jpg" id="186" name="Google Shape;186;p25"/>
          <p:cNvPicPr preferRelativeResize="0"/>
          <p:nvPr/>
        </p:nvPicPr>
        <p:blipFill rotWithShape="1">
          <a:blip r:embed="rId4">
            <a:alphaModFix/>
          </a:blip>
          <a:srcRect b="11069" l="3001" r="3216" t="8011"/>
          <a:stretch/>
        </p:blipFill>
        <p:spPr>
          <a:xfrm>
            <a:off x="3576700" y="3585332"/>
            <a:ext cx="3420532" cy="17102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p:nvPr/>
        </p:nvSpPr>
        <p:spPr>
          <a:xfrm>
            <a:off x="357897" y="269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DM Sans"/>
                <a:ea typeface="DM Sans"/>
                <a:cs typeface="DM Sans"/>
                <a:sym typeface="DM Sans"/>
              </a:rPr>
              <a:t>Réflexion</a:t>
            </a:r>
            <a:endParaRPr b="1" i="0" sz="3800" u="none" cap="none" strike="noStrike">
              <a:solidFill>
                <a:srgbClr val="000000"/>
              </a:solidFill>
              <a:latin typeface="DM Sans"/>
              <a:ea typeface="DM Sans"/>
              <a:cs typeface="DM Sans"/>
              <a:sym typeface="DM Sans"/>
            </a:endParaRPr>
          </a:p>
        </p:txBody>
      </p:sp>
      <p:sp>
        <p:nvSpPr>
          <p:cNvPr id="193" name="Google Shape;193;p26"/>
          <p:cNvSpPr txBox="1"/>
          <p:nvPr/>
        </p:nvSpPr>
        <p:spPr>
          <a:xfrm>
            <a:off x="488922" y="1558476"/>
            <a:ext cx="7772400" cy="423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600"/>
              <a:buFont typeface="Arial"/>
              <a:buNone/>
            </a:pPr>
            <a:r>
              <a:rPr lang="en-CA" sz="2600">
                <a:solidFill>
                  <a:schemeClr val="dk1"/>
                </a:solidFill>
                <a:latin typeface="Calibri"/>
                <a:ea typeface="Calibri"/>
                <a:cs typeface="Calibri"/>
                <a:sym typeface="Calibri"/>
              </a:rPr>
              <a:t>Quels obstacles pourraient avoir un impact sur votre décision ou votre capacité de participer aux élections dans le futur ?</a:t>
            </a:r>
            <a:endParaRPr>
              <a:solidFill>
                <a:schemeClr val="dk1"/>
              </a:solidFill>
            </a:endParaRPr>
          </a:p>
          <a:p>
            <a:pPr indent="0" lvl="0" marL="0" marR="0" rtl="0" algn="l">
              <a:lnSpc>
                <a:spcPct val="100000"/>
              </a:lnSpc>
              <a:spcBef>
                <a:spcPts val="0"/>
              </a:spcBef>
              <a:spcAft>
                <a:spcPts val="0"/>
              </a:spcAft>
              <a:buClr>
                <a:srgbClr val="000000"/>
              </a:buClr>
              <a:buSzPts val="2600"/>
              <a:buFont typeface="Arial"/>
              <a:buNone/>
            </a:pPr>
            <a:br>
              <a:rPr b="0" i="0" lang="en-CA" sz="2200" u="none" cap="none" strike="noStrike">
                <a:solidFill>
                  <a:schemeClr val="dk1"/>
                </a:solidFill>
                <a:latin typeface="Arial"/>
                <a:ea typeface="Arial"/>
                <a:cs typeface="Arial"/>
                <a:sym typeface="Arial"/>
              </a:rPr>
            </a:br>
            <a:br>
              <a:rPr b="0" i="0" lang="en-CA" sz="22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t/>
            </a:r>
            <a:endParaRPr b="0" i="0" sz="36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3600"/>
              <a:buFont typeface="Arial"/>
              <a:buChar char="●"/>
            </a:pPr>
            <a:br>
              <a:rPr b="0" i="0" lang="en-CA" sz="3600" u="none" cap="none" strike="noStrike">
                <a:solidFill>
                  <a:schemeClr val="dk1"/>
                </a:solidFill>
                <a:latin typeface="Arial"/>
                <a:ea typeface="Arial"/>
                <a:cs typeface="Arial"/>
                <a:sym typeface="Arial"/>
              </a:rPr>
            </a:br>
            <a:br>
              <a:rPr b="1" i="0" lang="en-CA" sz="3200" u="none" cap="none" strike="noStrike">
                <a:solidFill>
                  <a:schemeClr val="lt1"/>
                </a:solidFill>
                <a:latin typeface="Arial"/>
                <a:ea typeface="Arial"/>
                <a:cs typeface="Arial"/>
                <a:sym typeface="Arial"/>
              </a:rPr>
            </a:br>
            <a:br>
              <a:rPr b="0" i="0" lang="en-CA" sz="3200" u="none" cap="none" strike="noStrike">
                <a:solidFill>
                  <a:schemeClr val="lt1"/>
                </a:solidFill>
                <a:latin typeface="Arial"/>
                <a:ea typeface="Arial"/>
                <a:cs typeface="Arial"/>
                <a:sym typeface="Arial"/>
              </a:rPr>
            </a:br>
            <a:br>
              <a:rPr b="0" i="0" lang="en-CA" sz="3000" u="none" cap="none" strike="noStrike">
                <a:solidFill>
                  <a:schemeClr val="dk1"/>
                </a:solidFill>
                <a:latin typeface="Arial"/>
                <a:ea typeface="Arial"/>
                <a:cs typeface="Arial"/>
                <a:sym typeface="Arial"/>
              </a:rPr>
            </a:br>
            <a:endParaRPr b="0" i="0" sz="3000" u="none" cap="none" strike="noStrike">
              <a:solidFill>
                <a:schemeClr val="dk1"/>
              </a:solidFill>
              <a:latin typeface="Arial"/>
              <a:ea typeface="Arial"/>
              <a:cs typeface="Arial"/>
              <a:sym typeface="Arial"/>
            </a:endParaRPr>
          </a:p>
        </p:txBody>
      </p:sp>
      <p:pic>
        <p:nvPicPr>
          <p:cNvPr id="194" name="Google Shape;194;p26"/>
          <p:cNvPicPr preferRelativeResize="0"/>
          <p:nvPr/>
        </p:nvPicPr>
        <p:blipFill>
          <a:blip r:embed="rId3">
            <a:alphaModFix/>
          </a:blip>
          <a:stretch>
            <a:fillRect/>
          </a:stretch>
        </p:blipFill>
        <p:spPr>
          <a:xfrm>
            <a:off x="1521811" y="3062450"/>
            <a:ext cx="5402575" cy="3045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nvSpPr>
        <p:spPr>
          <a:xfrm>
            <a:off x="277800" y="1493700"/>
            <a:ext cx="8588400" cy="3870600"/>
          </a:xfrm>
          <a:prstGeom prst="rect">
            <a:avLst/>
          </a:prstGeom>
          <a:noFill/>
          <a:ln>
            <a:noFill/>
          </a:ln>
        </p:spPr>
        <p:txBody>
          <a:bodyPr anchorCtr="0" anchor="t" bIns="45700" lIns="91425" spcFirstLastPara="1" rIns="91425" wrap="square" tIns="45700">
            <a:noAutofit/>
          </a:bodyPr>
          <a:lstStyle/>
          <a:p>
            <a:pPr indent="-400050" lvl="0" marL="457200" marR="0" rtl="0" algn="l">
              <a:spcBef>
                <a:spcPts val="0"/>
              </a:spcBef>
              <a:spcAft>
                <a:spcPts val="0"/>
              </a:spcAft>
              <a:buClr>
                <a:schemeClr val="dk1"/>
              </a:buClr>
              <a:buSzPts val="2700"/>
              <a:buFont typeface="Calibri"/>
              <a:buChar char="●"/>
            </a:pPr>
            <a:r>
              <a:rPr lang="en-CA" sz="2700">
                <a:solidFill>
                  <a:schemeClr val="dk1"/>
                </a:solidFill>
                <a:latin typeface="Calibri"/>
                <a:ea typeface="Calibri"/>
                <a:cs typeface="Calibri"/>
                <a:sym typeface="Calibri"/>
              </a:rPr>
              <a:t>Est-ce que les citoyen.ne.s qui le peuvent devraient voter aux élections?</a:t>
            </a:r>
            <a:endParaRPr sz="27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marR="0" rtl="0" algn="l">
              <a:spcBef>
                <a:spcPts val="0"/>
              </a:spcBef>
              <a:spcAft>
                <a:spcPts val="0"/>
              </a:spcAft>
              <a:buClr>
                <a:schemeClr val="dk1"/>
              </a:buClr>
              <a:buSzPts val="2700"/>
              <a:buFont typeface="Calibri"/>
              <a:buChar char="●"/>
            </a:pPr>
            <a:r>
              <a:rPr lang="en-CA" sz="2700">
                <a:solidFill>
                  <a:schemeClr val="dk1"/>
                </a:solidFill>
                <a:latin typeface="Calibri"/>
                <a:ea typeface="Calibri"/>
                <a:cs typeface="Calibri"/>
                <a:sym typeface="Calibri"/>
              </a:rPr>
              <a:t>Le vote est-il important?</a:t>
            </a:r>
            <a:endParaRPr sz="27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marR="0" rtl="0" algn="l">
              <a:spcBef>
                <a:spcPts val="0"/>
              </a:spcBef>
              <a:spcAft>
                <a:spcPts val="0"/>
              </a:spcAft>
              <a:buClr>
                <a:schemeClr val="dk1"/>
              </a:buClr>
              <a:buSzPts val="2700"/>
              <a:buFont typeface="Calibri"/>
              <a:buChar char="●"/>
            </a:pPr>
            <a:r>
              <a:rPr lang="en-CA" sz="2700">
                <a:solidFill>
                  <a:schemeClr val="dk1"/>
                </a:solidFill>
                <a:latin typeface="Calibri"/>
                <a:ea typeface="Calibri"/>
                <a:cs typeface="Calibri"/>
                <a:sym typeface="Calibri"/>
              </a:rPr>
              <a:t>Êtes-vous un.e futur.e électeur.rice? Pourquoi?</a:t>
            </a:r>
            <a:endParaRPr sz="27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7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200" u="none" cap="none" strike="noStrike">
              <a:solidFill>
                <a:srgbClr val="3F3F3F"/>
              </a:solidFill>
              <a:latin typeface="Arial"/>
              <a:ea typeface="Arial"/>
              <a:cs typeface="Arial"/>
              <a:sym typeface="Arial"/>
            </a:endParaRPr>
          </a:p>
        </p:txBody>
      </p:sp>
      <p:sp>
        <p:nvSpPr>
          <p:cNvPr id="200" name="Google Shape;200;p27"/>
          <p:cNvSpPr txBox="1"/>
          <p:nvPr/>
        </p:nvSpPr>
        <p:spPr>
          <a:xfrm>
            <a:off x="628662" y="162479"/>
            <a:ext cx="7886700" cy="826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400"/>
              <a:buFont typeface="Arial"/>
              <a:buNone/>
            </a:pPr>
            <a:r>
              <a:rPr b="1" i="0" lang="en-CA" sz="3900" u="none" cap="none" strike="noStrike">
                <a:solidFill>
                  <a:schemeClr val="lt1"/>
                </a:solidFill>
                <a:latin typeface="Calibri"/>
                <a:ea typeface="Calibri"/>
                <a:cs typeface="Calibri"/>
                <a:sym typeface="Calibri"/>
              </a:rPr>
              <a:t>Discussion</a:t>
            </a:r>
            <a:endParaRPr b="1" i="0" sz="3900" u="none" cap="none" strike="noStrike">
              <a:solidFill>
                <a:schemeClr val="lt1"/>
              </a:solidFill>
              <a:latin typeface="Calibri"/>
              <a:ea typeface="Calibri"/>
              <a:cs typeface="Calibri"/>
              <a:sym typeface="Calibri"/>
            </a:endParaRPr>
          </a:p>
        </p:txBody>
      </p:sp>
      <p:pic>
        <p:nvPicPr>
          <p:cNvPr id="201" name="Google Shape;201;p27"/>
          <p:cNvPicPr preferRelativeResize="0"/>
          <p:nvPr/>
        </p:nvPicPr>
        <p:blipFill rotWithShape="1">
          <a:blip r:embed="rId3">
            <a:alphaModFix/>
          </a:blip>
          <a:srcRect b="0" l="0" r="0" t="0"/>
          <a:stretch/>
        </p:blipFill>
        <p:spPr>
          <a:xfrm>
            <a:off x="3451375" y="4396550"/>
            <a:ext cx="1743700" cy="172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0"/>
          <p:cNvSpPr txBox="1"/>
          <p:nvPr>
            <p:ph type="title"/>
          </p:nvPr>
        </p:nvSpPr>
        <p:spPr>
          <a:xfrm>
            <a:off x="483750" y="1430700"/>
            <a:ext cx="8176500" cy="19983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b="0" lang="en-CA" sz="2400">
                <a:solidFill>
                  <a:schemeClr val="dk1"/>
                </a:solidFill>
                <a:latin typeface="Calibri"/>
                <a:ea typeface="Calibri"/>
                <a:cs typeface="Calibri"/>
                <a:sym typeface="Calibri"/>
              </a:rPr>
              <a:t>Lors des élections municipales en Ontario, le vote se fait par</a:t>
            </a:r>
            <a:r>
              <a:rPr lang="en-CA" sz="2400">
                <a:solidFill>
                  <a:schemeClr val="dk1"/>
                </a:solidFill>
                <a:latin typeface="Calibri"/>
                <a:ea typeface="Calibri"/>
                <a:cs typeface="Calibri"/>
                <a:sym typeface="Calibri"/>
              </a:rPr>
              <a:t> bulletin secret</a:t>
            </a:r>
            <a:r>
              <a:rPr b="0" lang="en-CA" sz="2400">
                <a:solidFill>
                  <a:schemeClr val="dk1"/>
                </a:solidFill>
                <a:latin typeface="Calibri"/>
                <a:ea typeface="Calibri"/>
                <a:cs typeface="Calibri"/>
                <a:sym typeface="Calibri"/>
              </a:rPr>
              <a:t>. </a:t>
            </a:r>
            <a:br>
              <a:rPr b="0" lang="en-CA" sz="2400">
                <a:solidFill>
                  <a:schemeClr val="dk1"/>
                </a:solidFill>
                <a:latin typeface="Calibri"/>
                <a:ea typeface="Calibri"/>
                <a:cs typeface="Calibri"/>
                <a:sym typeface="Calibri"/>
              </a:rPr>
            </a:br>
            <a:endParaRPr b="0" sz="24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ct val="100000"/>
              <a:buFont typeface="Arial"/>
              <a:buNone/>
            </a:pPr>
            <a:r>
              <a:rPr b="0" lang="en-CA" sz="2400">
                <a:solidFill>
                  <a:schemeClr val="dk1"/>
                </a:solidFill>
                <a:latin typeface="Calibri"/>
                <a:ea typeface="Calibri"/>
                <a:cs typeface="Calibri"/>
                <a:sym typeface="Calibri"/>
              </a:rPr>
              <a:t>Les électeur.rice.s remplissent leur bulletin de vote derrière un isoloir et le plient ensuite pour cacher leur choix.</a:t>
            </a:r>
            <a:br>
              <a:rPr b="0" lang="en-CA" sz="2200">
                <a:solidFill>
                  <a:schemeClr val="dk1"/>
                </a:solidFill>
              </a:rPr>
            </a:br>
            <a:endParaRPr sz="2200"/>
          </a:p>
        </p:txBody>
      </p:sp>
      <p:sp>
        <p:nvSpPr>
          <p:cNvPr id="65" name="Google Shape;65;p10"/>
          <p:cNvSpPr/>
          <p:nvPr/>
        </p:nvSpPr>
        <p:spPr>
          <a:xfrm>
            <a:off x="357897" y="269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Le vote secret</a:t>
            </a:r>
            <a:endParaRPr sz="3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t/>
            </a:r>
            <a:endParaRPr b="1" sz="3400">
              <a:solidFill>
                <a:srgbClr val="FFFFFF"/>
              </a:solidFill>
              <a:latin typeface="DM Sans"/>
              <a:ea typeface="DM Sans"/>
              <a:cs typeface="DM Sans"/>
              <a:sym typeface="DM Sans"/>
            </a:endParaRPr>
          </a:p>
        </p:txBody>
      </p:sp>
      <p:pic>
        <p:nvPicPr>
          <p:cNvPr descr="Local Elections &amp; Voting - Strathcona Regional District - Strathcona  Regional District" id="66" name="Google Shape;66;p10"/>
          <p:cNvPicPr preferRelativeResize="0"/>
          <p:nvPr/>
        </p:nvPicPr>
        <p:blipFill rotWithShape="1">
          <a:blip r:embed="rId3">
            <a:alphaModFix/>
          </a:blip>
          <a:srcRect b="0" l="0" r="0" t="0"/>
          <a:stretch/>
        </p:blipFill>
        <p:spPr>
          <a:xfrm>
            <a:off x="1271100" y="3229348"/>
            <a:ext cx="5692601" cy="261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idx="1" type="body"/>
          </p:nvPr>
        </p:nvSpPr>
        <p:spPr>
          <a:xfrm>
            <a:off x="533400" y="1600200"/>
            <a:ext cx="8229600" cy="4526100"/>
          </a:xfrm>
          <a:prstGeom prst="rect">
            <a:avLst/>
          </a:prstGeom>
          <a:noFill/>
          <a:ln>
            <a:noFill/>
          </a:ln>
        </p:spPr>
        <p:txBody>
          <a:bodyPr anchorCtr="0" anchor="t" bIns="45700" lIns="91425" spcFirstLastPara="1" rIns="91425" wrap="square" tIns="45700">
            <a:normAutofit lnSpcReduction="10000"/>
          </a:bodyPr>
          <a:lstStyle/>
          <a:p>
            <a:pPr indent="-387350" lvl="0" marL="457200" rtl="0" algn="l">
              <a:lnSpc>
                <a:spcPct val="100000"/>
              </a:lnSpc>
              <a:spcBef>
                <a:spcPts val="0"/>
              </a:spcBef>
              <a:spcAft>
                <a:spcPts val="0"/>
              </a:spcAft>
              <a:buClr>
                <a:schemeClr val="dk1"/>
              </a:buClr>
              <a:buSzPts val="2500"/>
              <a:buFont typeface="Calibri"/>
              <a:buChar char="•"/>
            </a:pPr>
            <a:r>
              <a:rPr lang="en-CA" sz="2500">
                <a:solidFill>
                  <a:schemeClr val="dk1"/>
                </a:solidFill>
                <a:latin typeface="Calibri"/>
                <a:ea typeface="Calibri"/>
                <a:cs typeface="Calibri"/>
                <a:sym typeface="Calibri"/>
              </a:rPr>
              <a:t>Le gouvernement provincial établit des règles communes que tous les électeur.rice.s et candidat.e.s doivent suivre.</a:t>
            </a:r>
            <a:endParaRPr sz="25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rtl="0" algn="l">
              <a:lnSpc>
                <a:spcPct val="100000"/>
              </a:lnSpc>
              <a:spcBef>
                <a:spcPts val="0"/>
              </a:spcBef>
              <a:spcAft>
                <a:spcPts val="0"/>
              </a:spcAft>
              <a:buClr>
                <a:schemeClr val="dk1"/>
              </a:buClr>
              <a:buSzPts val="2500"/>
              <a:buFont typeface="Calibri"/>
              <a:buChar char="•"/>
            </a:pPr>
            <a:r>
              <a:rPr lang="en-CA" sz="2500">
                <a:solidFill>
                  <a:schemeClr val="dk1"/>
                </a:solidFill>
                <a:latin typeface="Calibri"/>
                <a:ea typeface="Calibri"/>
                <a:cs typeface="Calibri"/>
                <a:sym typeface="Calibri"/>
              </a:rPr>
              <a:t>Toutefois, les municipalités sont responsables de la tenue des élections pour leur propre conseil municipal et conseils scolaires. </a:t>
            </a:r>
            <a:endParaRPr sz="25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rtl="0" algn="l">
              <a:lnSpc>
                <a:spcPct val="100000"/>
              </a:lnSpc>
              <a:spcBef>
                <a:spcPts val="0"/>
              </a:spcBef>
              <a:spcAft>
                <a:spcPts val="0"/>
              </a:spcAft>
              <a:buClr>
                <a:schemeClr val="dk1"/>
              </a:buClr>
              <a:buSzPts val="2500"/>
              <a:buFont typeface="Calibri"/>
              <a:buChar char="•"/>
            </a:pPr>
            <a:r>
              <a:rPr lang="en-CA" sz="2500">
                <a:solidFill>
                  <a:schemeClr val="dk1"/>
                </a:solidFill>
                <a:latin typeface="Calibri"/>
                <a:ea typeface="Calibri"/>
                <a:cs typeface="Calibri"/>
                <a:sym typeface="Calibri"/>
              </a:rPr>
              <a:t>Chaque municipalité a un.e greffier.ère municipal.e qui est chargé.e de la tenue des élections. </a:t>
            </a:r>
            <a:endParaRPr sz="25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t/>
            </a:r>
            <a:endParaRPr b="1"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rgbClr val="3F3F3F"/>
              </a:buClr>
              <a:buSzPts val="3000"/>
              <a:buFont typeface="Arial"/>
              <a:buNone/>
            </a:pPr>
            <a:r>
              <a:t/>
            </a:r>
            <a:endParaRPr sz="3000"/>
          </a:p>
        </p:txBody>
      </p:sp>
      <p:sp>
        <p:nvSpPr>
          <p:cNvPr id="73" name="Google Shape;73;p11"/>
          <p:cNvSpPr/>
          <p:nvPr/>
        </p:nvSpPr>
        <p:spPr>
          <a:xfrm>
            <a:off x="366547" y="279200"/>
            <a:ext cx="87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CA" sz="3400">
                <a:solidFill>
                  <a:schemeClr val="lt1"/>
                </a:solidFill>
                <a:latin typeface="Calibri"/>
                <a:ea typeface="Calibri"/>
                <a:cs typeface="Calibri"/>
                <a:sym typeface="Calibri"/>
              </a:rPr>
              <a:t>Qui organise les élections municipales?</a:t>
            </a:r>
            <a:endParaRPr b="1" sz="3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t/>
            </a:r>
            <a:endParaRPr b="1" sz="3400">
              <a:solidFill>
                <a:srgbClr val="FFFFFF"/>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2"/>
          <p:cNvSpPr txBox="1"/>
          <p:nvPr>
            <p:ph idx="1" type="body"/>
          </p:nvPr>
        </p:nvSpPr>
        <p:spPr>
          <a:xfrm>
            <a:off x="495825" y="1509175"/>
            <a:ext cx="81864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CA" sz="2400">
                <a:solidFill>
                  <a:schemeClr val="dk1"/>
                </a:solidFill>
                <a:latin typeface="Calibri"/>
                <a:ea typeface="Calibri"/>
                <a:cs typeface="Calibri"/>
                <a:sym typeface="Calibri"/>
              </a:rPr>
              <a:t>Vous avez le droit de voter lors des élections municipales en Ontario si :</a:t>
            </a:r>
            <a:endParaRPr sz="2200">
              <a:latin typeface="DM Sans"/>
              <a:ea typeface="DM Sans"/>
              <a:cs typeface="DM Sans"/>
              <a:sym typeface="DM Sans"/>
            </a:endParaRPr>
          </a:p>
          <a:p>
            <a:pPr indent="0" lvl="0" marL="0" rtl="0" algn="l">
              <a:lnSpc>
                <a:spcPct val="100000"/>
              </a:lnSpc>
              <a:spcBef>
                <a:spcPts val="0"/>
              </a:spcBef>
              <a:spcAft>
                <a:spcPts val="0"/>
              </a:spcAft>
              <a:buClr>
                <a:srgbClr val="3F3F3F"/>
              </a:buClr>
              <a:buSzPts val="1100"/>
              <a:buFont typeface="Arial"/>
              <a:buNone/>
            </a:pPr>
            <a:r>
              <a:t/>
            </a:r>
            <a:endParaRPr sz="1100">
              <a:solidFill>
                <a:schemeClr val="dk1"/>
              </a:solidFill>
              <a:latin typeface="DM Sans"/>
              <a:ea typeface="DM Sans"/>
              <a:cs typeface="DM Sans"/>
              <a:sym typeface="DM Sans"/>
            </a:endParaRPr>
          </a:p>
          <a:p>
            <a:pPr indent="-381000" lvl="0" marL="457200" rtl="0" algn="l">
              <a:lnSpc>
                <a:spcPct val="100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Vous êtes un.e citoyen.ne canadien.ne,</a:t>
            </a:r>
            <a:endParaRPr sz="2400">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Vous avez au moins 18 ans le jour de l’élection, </a:t>
            </a:r>
            <a:endParaRPr sz="24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Vous avez le droit de voter dans la municipalité</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rgbClr val="3F3F3F"/>
              </a:buClr>
              <a:buSzPts val="2600"/>
              <a:buFont typeface="Arial"/>
              <a:buNone/>
            </a:pPr>
            <a:r>
              <a:t/>
            </a:r>
            <a:endParaRPr sz="2600">
              <a:solidFill>
                <a:srgbClr val="3F3F3F"/>
              </a:solidFill>
            </a:endParaRPr>
          </a:p>
        </p:txBody>
      </p:sp>
      <p:pic>
        <p:nvPicPr>
          <p:cNvPr descr="18 birthday cake" id="80" name="Google Shape;80;p12"/>
          <p:cNvPicPr preferRelativeResize="0"/>
          <p:nvPr/>
        </p:nvPicPr>
        <p:blipFill rotWithShape="1">
          <a:blip r:embed="rId3">
            <a:alphaModFix/>
          </a:blip>
          <a:srcRect b="0" l="0" r="0" t="0"/>
          <a:stretch/>
        </p:blipFill>
        <p:spPr>
          <a:xfrm>
            <a:off x="2814850" y="4279324"/>
            <a:ext cx="2351051" cy="1755950"/>
          </a:xfrm>
          <a:prstGeom prst="rect">
            <a:avLst/>
          </a:prstGeom>
          <a:noFill/>
          <a:ln>
            <a:noFill/>
          </a:ln>
        </p:spPr>
      </p:pic>
      <p:pic>
        <p:nvPicPr>
          <p:cNvPr id="81" name="Google Shape;81;p12"/>
          <p:cNvPicPr preferRelativeResize="0"/>
          <p:nvPr/>
        </p:nvPicPr>
        <p:blipFill rotWithShape="1">
          <a:blip r:embed="rId4">
            <a:alphaModFix/>
          </a:blip>
          <a:srcRect b="0" l="0" r="0" t="0"/>
          <a:stretch/>
        </p:blipFill>
        <p:spPr>
          <a:xfrm>
            <a:off x="357900" y="4279325"/>
            <a:ext cx="2202550" cy="1755947"/>
          </a:xfrm>
          <a:prstGeom prst="rect">
            <a:avLst/>
          </a:prstGeom>
          <a:noFill/>
          <a:ln>
            <a:noFill/>
          </a:ln>
        </p:spPr>
      </p:pic>
      <p:sp>
        <p:nvSpPr>
          <p:cNvPr id="82" name="Google Shape;82;p12"/>
          <p:cNvSpPr/>
          <p:nvPr/>
        </p:nvSpPr>
        <p:spPr>
          <a:xfrm>
            <a:off x="357897" y="269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Qui a le droit de voter?</a:t>
            </a:r>
            <a:endParaRPr b="1" sz="3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t/>
            </a:r>
            <a:endParaRPr b="1" sz="3400">
              <a:solidFill>
                <a:srgbClr val="FFFFFF"/>
              </a:solidFill>
              <a:latin typeface="DM Sans"/>
              <a:ea typeface="DM Sans"/>
              <a:cs typeface="DM Sans"/>
              <a:sym typeface="DM Sans"/>
            </a:endParaRPr>
          </a:p>
        </p:txBody>
      </p:sp>
      <p:pic>
        <p:nvPicPr>
          <p:cNvPr descr="https://t3.ftcdn.net/jpg/01/43/62/98/360_F_143629841_XQyK7bN3RtiEpdPX9VVUHv2UEuJF4IBS.jpg" id="83" name="Google Shape;83;p12"/>
          <p:cNvPicPr preferRelativeResize="0"/>
          <p:nvPr/>
        </p:nvPicPr>
        <p:blipFill rotWithShape="1">
          <a:blip r:embed="rId5">
            <a:alphaModFix/>
          </a:blip>
          <a:srcRect b="0" l="0" r="0" t="0"/>
          <a:stretch/>
        </p:blipFill>
        <p:spPr>
          <a:xfrm>
            <a:off x="5420300" y="4279325"/>
            <a:ext cx="1755950" cy="17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426750" y="389525"/>
            <a:ext cx="82905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a:latin typeface="Calibri"/>
                <a:ea typeface="Calibri"/>
                <a:cs typeface="Calibri"/>
                <a:sym typeface="Calibri"/>
              </a:rPr>
              <a:t>Qu’est-ce que la liste des électeur.rice.s?</a:t>
            </a:r>
            <a:endParaRPr>
              <a:latin typeface="Calibri"/>
              <a:ea typeface="Calibri"/>
              <a:cs typeface="Calibri"/>
              <a:sym typeface="Calibri"/>
            </a:endParaRPr>
          </a:p>
        </p:txBody>
      </p:sp>
      <p:sp>
        <p:nvSpPr>
          <p:cNvPr id="90" name="Google Shape;90;p13"/>
          <p:cNvSpPr txBox="1"/>
          <p:nvPr>
            <p:ph idx="1" type="body"/>
          </p:nvPr>
        </p:nvSpPr>
        <p:spPr>
          <a:xfrm>
            <a:off x="281250" y="1262825"/>
            <a:ext cx="8581500" cy="47115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CA">
                <a:latin typeface="Calibri"/>
                <a:ea typeface="Calibri"/>
                <a:cs typeface="Calibri"/>
                <a:sym typeface="Calibri"/>
              </a:rPr>
              <a:t>En général, une administration municipale doit tenir et utiliser sa propre </a:t>
            </a:r>
            <a:r>
              <a:rPr b="1" lang="en-CA">
                <a:latin typeface="Calibri"/>
                <a:ea typeface="Calibri"/>
                <a:cs typeface="Calibri"/>
                <a:sym typeface="Calibri"/>
              </a:rPr>
              <a:t>liste d’électeur.rice.s</a:t>
            </a:r>
            <a:r>
              <a:rPr lang="en-CA">
                <a:latin typeface="Calibri"/>
                <a:ea typeface="Calibri"/>
                <a:cs typeface="Calibri"/>
                <a:sym typeface="Calibri"/>
              </a:rPr>
              <a:t>.</a:t>
            </a:r>
            <a:endParaRPr>
              <a:latin typeface="Calibri"/>
              <a:ea typeface="Calibri"/>
              <a:cs typeface="Calibri"/>
              <a:sym typeface="Calibri"/>
            </a:endParaRPr>
          </a:p>
          <a:p>
            <a:pPr indent="0" lvl="0" marL="0" rtl="0" algn="l">
              <a:spcBef>
                <a:spcPts val="1000"/>
              </a:spcBef>
              <a:spcAft>
                <a:spcPts val="0"/>
              </a:spcAft>
              <a:buNone/>
            </a:pPr>
            <a:r>
              <a:t/>
            </a:r>
            <a:endParaRPr>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CA">
                <a:latin typeface="Calibri"/>
                <a:ea typeface="Calibri"/>
                <a:cs typeface="Calibri"/>
                <a:sym typeface="Calibri"/>
              </a:rPr>
              <a:t>Le nom d'un.e électeur.rice doit figurer sur la liste électorale pour pouvoir voter. Bien que le nom d'un.e électeur.rice puisse être ajouté.e le jour du vote, il est préférable de le faire à l'avance.</a:t>
            </a:r>
            <a:endParaRPr>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CA">
                <a:latin typeface="Calibri"/>
                <a:ea typeface="Calibri"/>
                <a:cs typeface="Calibri"/>
                <a:sym typeface="Calibri"/>
              </a:rPr>
              <a:t>Dans certaines municipalités, le fait d'être inscrit.e sur la liste électorale vous assure de recevoir une carte d'information de l'électeur.rice, qui indique où et quand vous pouvez voter.</a:t>
            </a:r>
            <a:endParaRPr>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idx="1" type="body"/>
          </p:nvPr>
        </p:nvSpPr>
        <p:spPr>
          <a:xfrm>
            <a:off x="386850" y="1461575"/>
            <a:ext cx="8370300" cy="50253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100"/>
              <a:buFont typeface="Arial"/>
              <a:buNone/>
            </a:pPr>
            <a:r>
              <a:rPr lang="en-CA" sz="2600">
                <a:solidFill>
                  <a:schemeClr val="dk1"/>
                </a:solidFill>
                <a:latin typeface="Calibri"/>
                <a:ea typeface="Calibri"/>
                <a:cs typeface="Calibri"/>
                <a:sym typeface="Calibri"/>
              </a:rPr>
              <a:t>Chaque municipalité est responsable de la préparation de son élection ainsi que de déterminer les méthodes qui seront utilisées. </a:t>
            </a:r>
            <a:endParaRPr sz="2600">
              <a:solidFill>
                <a:schemeClr val="dk1"/>
              </a:solidFill>
              <a:latin typeface="Calibri"/>
              <a:ea typeface="Calibri"/>
              <a:cs typeface="Calibri"/>
              <a:sym typeface="Calibri"/>
            </a:endParaRPr>
          </a:p>
          <a:p>
            <a:pPr indent="0" lvl="0" marL="228600" rtl="0" algn="l">
              <a:lnSpc>
                <a:spcPct val="100000"/>
              </a:lnSpc>
              <a:spcBef>
                <a:spcPts val="0"/>
              </a:spcBef>
              <a:spcAft>
                <a:spcPts val="0"/>
              </a:spcAft>
              <a:buClr>
                <a:schemeClr val="dk1"/>
              </a:buClr>
              <a:buSzPts val="1100"/>
              <a:buFont typeface="Arial"/>
              <a:buNone/>
            </a:pPr>
            <a:r>
              <a:t/>
            </a:r>
            <a:endParaRPr sz="2600">
              <a:solidFill>
                <a:schemeClr val="dk1"/>
              </a:solidFill>
              <a:latin typeface="Calibri"/>
              <a:ea typeface="Calibri"/>
              <a:cs typeface="Calibri"/>
              <a:sym typeface="Calibri"/>
            </a:endParaRPr>
          </a:p>
          <a:p>
            <a:pPr indent="0" lvl="0" marL="228600" rtl="0" algn="l">
              <a:lnSpc>
                <a:spcPct val="100000"/>
              </a:lnSpc>
              <a:spcBef>
                <a:spcPts val="0"/>
              </a:spcBef>
              <a:spcAft>
                <a:spcPts val="0"/>
              </a:spcAft>
              <a:buClr>
                <a:schemeClr val="dk1"/>
              </a:buClr>
              <a:buSzPts val="1100"/>
              <a:buFont typeface="Arial"/>
              <a:buNone/>
            </a:pPr>
            <a:r>
              <a:rPr lang="en-CA" sz="2600">
                <a:solidFill>
                  <a:schemeClr val="dk1"/>
                </a:solidFill>
                <a:latin typeface="Calibri"/>
                <a:ea typeface="Calibri"/>
                <a:cs typeface="Calibri"/>
                <a:sym typeface="Calibri"/>
              </a:rPr>
              <a:t>Plusieurs options sont offertes aux électeur.rice.s pour voter:</a:t>
            </a:r>
            <a:endParaRPr sz="2600">
              <a:solidFill>
                <a:schemeClr val="dk1"/>
              </a:solidFill>
              <a:latin typeface="Calibri"/>
              <a:ea typeface="Calibri"/>
              <a:cs typeface="Calibri"/>
              <a:sym typeface="Calibri"/>
            </a:endParaRPr>
          </a:p>
          <a:p>
            <a:pPr indent="0" lvl="0" marL="228600" rtl="0" algn="l">
              <a:lnSpc>
                <a:spcPct val="100000"/>
              </a:lnSpc>
              <a:spcBef>
                <a:spcPts val="0"/>
              </a:spcBef>
              <a:spcAft>
                <a:spcPts val="0"/>
              </a:spcAft>
              <a:buClr>
                <a:schemeClr val="dk1"/>
              </a:buClr>
              <a:buSzPts val="1100"/>
              <a:buFont typeface="Arial"/>
              <a:buNone/>
            </a:pPr>
            <a:r>
              <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Bulletins de vote en papier</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Le vote en ligne</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Vote par la poste</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Vote par téléphone</a:t>
            </a:r>
            <a:endParaRPr sz="2600">
              <a:solidFill>
                <a:schemeClr val="dk1"/>
              </a:solidFill>
              <a:latin typeface="Calibri"/>
              <a:ea typeface="Calibri"/>
              <a:cs typeface="Calibri"/>
              <a:sym typeface="Calibri"/>
            </a:endParaRPr>
          </a:p>
        </p:txBody>
      </p:sp>
      <p:sp>
        <p:nvSpPr>
          <p:cNvPr id="97" name="Google Shape;97;p14"/>
          <p:cNvSpPr/>
          <p:nvPr/>
        </p:nvSpPr>
        <p:spPr>
          <a:xfrm>
            <a:off x="357897" y="312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Comment voter?</a:t>
            </a:r>
            <a:endParaRPr b="1" sz="3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t/>
            </a:r>
            <a:endParaRPr b="1" sz="3100">
              <a:solidFill>
                <a:srgbClr val="FFFFFF"/>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idx="1" type="body"/>
          </p:nvPr>
        </p:nvSpPr>
        <p:spPr>
          <a:xfrm>
            <a:off x="392750" y="1493650"/>
            <a:ext cx="8229600" cy="4526100"/>
          </a:xfrm>
          <a:prstGeom prst="rect">
            <a:avLst/>
          </a:prstGeom>
          <a:noFill/>
          <a:ln>
            <a:noFill/>
          </a:ln>
        </p:spPr>
        <p:txBody>
          <a:bodyPr anchorCtr="0" anchor="t" bIns="45700" lIns="91425" spcFirstLastPara="1" rIns="91425" wrap="square" tIns="45700">
            <a:noAutofit/>
          </a:bodyPr>
          <a:lstStyle/>
          <a:p>
            <a:pPr indent="-400050" lvl="0" marL="457200" rtl="0" algn="l">
              <a:spcBef>
                <a:spcPts val="0"/>
              </a:spcBef>
              <a:spcAft>
                <a:spcPts val="0"/>
              </a:spcAft>
              <a:buClr>
                <a:schemeClr val="dk1"/>
              </a:buClr>
              <a:buSzPts val="2700"/>
              <a:buFont typeface="Calibri"/>
              <a:buChar char="•"/>
            </a:pPr>
            <a:r>
              <a:rPr lang="en-CA" sz="2700">
                <a:solidFill>
                  <a:schemeClr val="dk1"/>
                </a:solidFill>
                <a:latin typeface="Calibri"/>
                <a:ea typeface="Calibri"/>
                <a:cs typeface="Calibri"/>
                <a:sym typeface="Calibri"/>
              </a:rPr>
              <a:t>Vous pouvez trouver votre bureau de vote sur le site Web de votre municipalité et dans la documentation envoyée aux électeur.rice.s par la poste. </a:t>
            </a:r>
            <a:endParaRPr sz="27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rtl="0" algn="l">
              <a:spcBef>
                <a:spcPts val="0"/>
              </a:spcBef>
              <a:spcAft>
                <a:spcPts val="0"/>
              </a:spcAft>
              <a:buClr>
                <a:schemeClr val="dk1"/>
              </a:buClr>
              <a:buSzPts val="2700"/>
              <a:buFont typeface="DM Sans"/>
              <a:buChar char="•"/>
            </a:pPr>
            <a:r>
              <a:rPr lang="en-CA" sz="2700">
                <a:solidFill>
                  <a:schemeClr val="dk1"/>
                </a:solidFill>
                <a:latin typeface="Calibri"/>
                <a:ea typeface="Calibri"/>
                <a:cs typeface="Calibri"/>
                <a:sym typeface="Calibri"/>
              </a:rPr>
              <a:t>Les électeur.rice.s qui sont absent.e.s, occupé.e.s ou dans l'impossibilité de voter le jour du scrutin, ont la possibilité de participer au </a:t>
            </a:r>
            <a:r>
              <a:rPr b="1" lang="en-CA" sz="2700">
                <a:solidFill>
                  <a:schemeClr val="dk1"/>
                </a:solidFill>
                <a:latin typeface="Calibri"/>
                <a:ea typeface="Calibri"/>
                <a:cs typeface="Calibri"/>
                <a:sym typeface="Calibri"/>
              </a:rPr>
              <a:t>vote par anticipation</a:t>
            </a:r>
            <a:r>
              <a:rPr lang="en-CA"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DM Sans"/>
              <a:ea typeface="DM Sans"/>
              <a:cs typeface="DM Sans"/>
              <a:sym typeface="DM Sans"/>
            </a:endParaRPr>
          </a:p>
          <a:p>
            <a:pPr indent="0" lvl="0" marL="457200" rtl="0" algn="l">
              <a:lnSpc>
                <a:spcPct val="90000"/>
              </a:lnSpc>
              <a:spcBef>
                <a:spcPts val="0"/>
              </a:spcBef>
              <a:spcAft>
                <a:spcPts val="0"/>
              </a:spcAft>
              <a:buNone/>
            </a:pPr>
            <a:r>
              <a:t/>
            </a:r>
            <a:endParaRPr sz="2200">
              <a:solidFill>
                <a:schemeClr val="dk1"/>
              </a:solidFill>
              <a:latin typeface="DM Sans"/>
              <a:ea typeface="DM Sans"/>
              <a:cs typeface="DM Sans"/>
              <a:sym typeface="DM Sans"/>
            </a:endParaRPr>
          </a:p>
          <a:p>
            <a:pPr indent="0" lvl="0" marL="0" rtl="0" algn="l">
              <a:lnSpc>
                <a:spcPct val="90000"/>
              </a:lnSpc>
              <a:spcBef>
                <a:spcPts val="0"/>
              </a:spcBef>
              <a:spcAft>
                <a:spcPts val="0"/>
              </a:spcAft>
              <a:buNone/>
            </a:pPr>
            <a:r>
              <a:t/>
            </a:r>
            <a:endParaRPr sz="2200">
              <a:solidFill>
                <a:schemeClr val="dk1"/>
              </a:solidFill>
              <a:latin typeface="DM Sans"/>
              <a:ea typeface="DM Sans"/>
              <a:cs typeface="DM Sans"/>
              <a:sym typeface="DM Sans"/>
            </a:endParaRPr>
          </a:p>
          <a:p>
            <a:pPr indent="0" lvl="0" marL="0" rtl="0" algn="l">
              <a:lnSpc>
                <a:spcPct val="90000"/>
              </a:lnSpc>
              <a:spcBef>
                <a:spcPts val="1000"/>
              </a:spcBef>
              <a:spcAft>
                <a:spcPts val="0"/>
              </a:spcAft>
              <a:buClr>
                <a:schemeClr val="dk1"/>
              </a:buClr>
              <a:buSzPts val="2400"/>
              <a:buFont typeface="Arial"/>
              <a:buNone/>
            </a:pPr>
            <a:r>
              <a:rPr lang="en-CA" sz="2200">
                <a:solidFill>
                  <a:schemeClr val="dk1"/>
                </a:solidFill>
              </a:rPr>
              <a:t> </a:t>
            </a:r>
            <a:endParaRPr sz="2200"/>
          </a:p>
          <a:p>
            <a:pPr indent="-76200" lvl="0" marL="228600" rtl="0" algn="l">
              <a:lnSpc>
                <a:spcPct val="90000"/>
              </a:lnSpc>
              <a:spcBef>
                <a:spcPts val="1000"/>
              </a:spcBef>
              <a:spcAft>
                <a:spcPts val="0"/>
              </a:spcAft>
              <a:buClr>
                <a:srgbClr val="3F3F3F"/>
              </a:buClr>
              <a:buSzPts val="2400"/>
              <a:buNone/>
            </a:pPr>
            <a:r>
              <a:t/>
            </a:r>
            <a:endParaRPr sz="2400">
              <a:solidFill>
                <a:schemeClr val="lt1"/>
              </a:solidFill>
              <a:latin typeface="Calibri"/>
              <a:ea typeface="Calibri"/>
              <a:cs typeface="Calibri"/>
              <a:sym typeface="Calibri"/>
            </a:endParaRPr>
          </a:p>
        </p:txBody>
      </p:sp>
      <p:sp>
        <p:nvSpPr>
          <p:cNvPr id="104" name="Google Shape;104;p15"/>
          <p:cNvSpPr/>
          <p:nvPr/>
        </p:nvSpPr>
        <p:spPr>
          <a:xfrm>
            <a:off x="357897" y="26932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800"/>
              <a:buFont typeface="Arial"/>
              <a:buNone/>
            </a:pPr>
            <a:r>
              <a:rPr b="1" lang="en-CA" sz="3800">
                <a:solidFill>
                  <a:schemeClr val="lt1"/>
                </a:solidFill>
                <a:latin typeface="Calibri"/>
                <a:ea typeface="Calibri"/>
                <a:cs typeface="Calibri"/>
                <a:sym typeface="Calibri"/>
              </a:rPr>
              <a:t>Où voter?</a:t>
            </a:r>
            <a:endParaRPr b="1" sz="3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t/>
            </a:r>
            <a:endParaRPr b="1" sz="3400">
              <a:solidFill>
                <a:srgbClr val="FFFFFF"/>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idx="1" type="body"/>
          </p:nvPr>
        </p:nvSpPr>
        <p:spPr>
          <a:xfrm>
            <a:off x="309800" y="1460200"/>
            <a:ext cx="5074200" cy="4488300"/>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0"/>
              </a:spcBef>
              <a:spcAft>
                <a:spcPts val="0"/>
              </a:spcAft>
              <a:buClr>
                <a:schemeClr val="dk1"/>
              </a:buClr>
              <a:buSzPts val="2100"/>
              <a:buFont typeface="Calibri"/>
              <a:buAutoNum type="arabicPeriod"/>
            </a:pPr>
            <a:r>
              <a:rPr lang="en-CA" sz="2100">
                <a:solidFill>
                  <a:schemeClr val="dk1"/>
                </a:solidFill>
                <a:latin typeface="Calibri"/>
                <a:ea typeface="Calibri"/>
                <a:cs typeface="Calibri"/>
                <a:sym typeface="Calibri"/>
              </a:rPr>
              <a:t>Après avoir vérifié votre admissibilité, on vous remettra un bulletin de vote.</a:t>
            </a:r>
            <a:endParaRPr sz="2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100000"/>
              </a:lnSpc>
              <a:spcBef>
                <a:spcPts val="0"/>
              </a:spcBef>
              <a:spcAft>
                <a:spcPts val="0"/>
              </a:spcAft>
              <a:buClr>
                <a:schemeClr val="dk1"/>
              </a:buClr>
              <a:buSzPts val="2100"/>
              <a:buFont typeface="Calibri"/>
              <a:buAutoNum type="arabicPeriod"/>
            </a:pPr>
            <a:r>
              <a:rPr lang="en-CA" sz="2100">
                <a:solidFill>
                  <a:schemeClr val="dk1"/>
                </a:solidFill>
                <a:latin typeface="Calibri"/>
                <a:ea typeface="Calibri"/>
                <a:cs typeface="Calibri"/>
                <a:sym typeface="Calibri"/>
              </a:rPr>
              <a:t>Allez derrière un isoloir et marquez votre bulletin.</a:t>
            </a:r>
            <a:endParaRPr sz="2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100000"/>
              </a:lnSpc>
              <a:spcBef>
                <a:spcPts val="0"/>
              </a:spcBef>
              <a:spcAft>
                <a:spcPts val="0"/>
              </a:spcAft>
              <a:buClr>
                <a:schemeClr val="dk1"/>
              </a:buClr>
              <a:buSzPts val="2100"/>
              <a:buFont typeface="Calibri"/>
              <a:buAutoNum type="arabicPeriod"/>
            </a:pPr>
            <a:r>
              <a:rPr lang="en-CA" sz="2100">
                <a:solidFill>
                  <a:schemeClr val="dk1"/>
                </a:solidFill>
                <a:latin typeface="Calibri"/>
                <a:ea typeface="Calibri"/>
                <a:cs typeface="Calibri"/>
                <a:sym typeface="Calibri"/>
              </a:rPr>
              <a:t>Remettez votre bulletin plié au membre du personnel électoral.</a:t>
            </a:r>
            <a:endParaRPr sz="21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100000"/>
              </a:lnSpc>
              <a:spcBef>
                <a:spcPts val="0"/>
              </a:spcBef>
              <a:spcAft>
                <a:spcPts val="0"/>
              </a:spcAft>
              <a:buClr>
                <a:schemeClr val="dk1"/>
              </a:buClr>
              <a:buSzPts val="2100"/>
              <a:buFont typeface="Calibri"/>
              <a:buAutoNum type="arabicPeriod"/>
            </a:pPr>
            <a:r>
              <a:rPr lang="en-CA" sz="2100">
                <a:solidFill>
                  <a:schemeClr val="dk1"/>
                </a:solidFill>
                <a:latin typeface="Calibri"/>
                <a:ea typeface="Calibri"/>
                <a:cs typeface="Calibri"/>
                <a:sym typeface="Calibri"/>
              </a:rPr>
              <a:t>Votre bulletin de vote est enregistré et compté. </a:t>
            </a:r>
            <a:endParaRPr sz="21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rgbClr val="3F3F3F"/>
              </a:buClr>
              <a:buSzPts val="2400"/>
              <a:buFont typeface="Arial"/>
              <a:buNone/>
            </a:pPr>
            <a:r>
              <a:t/>
            </a:r>
            <a:endParaRPr sz="2400">
              <a:solidFill>
                <a:schemeClr val="lt1"/>
              </a:solidFill>
              <a:latin typeface="Calibri"/>
              <a:ea typeface="Calibri"/>
              <a:cs typeface="Calibri"/>
              <a:sym typeface="Calibri"/>
            </a:endParaRPr>
          </a:p>
        </p:txBody>
      </p:sp>
      <p:sp>
        <p:nvSpPr>
          <p:cNvPr id="111" name="Google Shape;111;p16"/>
          <p:cNvSpPr/>
          <p:nvPr/>
        </p:nvSpPr>
        <p:spPr>
          <a:xfrm>
            <a:off x="357897" y="259450"/>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b="1" lang="en-CA" sz="3400">
                <a:solidFill>
                  <a:schemeClr val="lt1"/>
                </a:solidFill>
                <a:latin typeface="Calibri"/>
                <a:ea typeface="Calibri"/>
                <a:cs typeface="Calibri"/>
                <a:sym typeface="Calibri"/>
              </a:rPr>
              <a:t>Comment fonctionne le processus de vote?</a:t>
            </a:r>
            <a:endParaRPr b="1" sz="3900">
              <a:solidFill>
                <a:srgbClr val="FFFFFF"/>
              </a:solidFill>
              <a:latin typeface="Calibri"/>
              <a:ea typeface="Calibri"/>
              <a:cs typeface="Calibri"/>
              <a:sym typeface="Calibri"/>
            </a:endParaRPr>
          </a:p>
        </p:txBody>
      </p:sp>
      <p:pic>
        <p:nvPicPr>
          <p:cNvPr id="112" name="Google Shape;112;p16"/>
          <p:cNvPicPr preferRelativeResize="0"/>
          <p:nvPr/>
        </p:nvPicPr>
        <p:blipFill rotWithShape="1">
          <a:blip r:embed="rId3">
            <a:alphaModFix/>
          </a:blip>
          <a:srcRect b="0" l="0" r="0" t="0"/>
          <a:stretch/>
        </p:blipFill>
        <p:spPr>
          <a:xfrm>
            <a:off x="5559000" y="2300781"/>
            <a:ext cx="3369425" cy="22564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idx="1" type="body"/>
          </p:nvPr>
        </p:nvSpPr>
        <p:spPr>
          <a:xfrm>
            <a:off x="357900" y="1788400"/>
            <a:ext cx="3557100" cy="4735200"/>
          </a:xfrm>
          <a:prstGeom prst="rect">
            <a:avLst/>
          </a:prstGeom>
          <a:noFill/>
          <a:ln>
            <a:noFill/>
          </a:ln>
        </p:spPr>
        <p:txBody>
          <a:bodyPr anchorCtr="0" anchor="t" bIns="45700" lIns="91425" spcFirstLastPara="1" rIns="91425" wrap="square" tIns="45700">
            <a:noAutofit/>
          </a:bodyPr>
          <a:lstStyle/>
          <a:p>
            <a:pPr indent="-368300" lvl="0" marL="457200" rtl="0" algn="l">
              <a:spcBef>
                <a:spcPts val="1000"/>
              </a:spcBef>
              <a:spcAft>
                <a:spcPts val="0"/>
              </a:spcAft>
              <a:buClr>
                <a:schemeClr val="dk1"/>
              </a:buClr>
              <a:buSzPts val="2200"/>
              <a:buFont typeface="Calibri"/>
              <a:buChar char="•"/>
            </a:pPr>
            <a:r>
              <a:rPr lang="en-CA" sz="2200">
                <a:solidFill>
                  <a:schemeClr val="dk1"/>
                </a:solidFill>
                <a:latin typeface="Calibri"/>
                <a:ea typeface="Calibri"/>
                <a:cs typeface="Calibri"/>
                <a:sym typeface="Calibri"/>
              </a:rPr>
              <a:t>Le </a:t>
            </a:r>
            <a:r>
              <a:rPr b="1" lang="en-CA" sz="2200">
                <a:solidFill>
                  <a:schemeClr val="dk1"/>
                </a:solidFill>
                <a:latin typeface="Calibri"/>
                <a:ea typeface="Calibri"/>
                <a:cs typeface="Calibri"/>
                <a:sym typeface="Calibri"/>
              </a:rPr>
              <a:t>bulletin de vote</a:t>
            </a:r>
            <a:r>
              <a:rPr lang="en-CA" sz="2200">
                <a:solidFill>
                  <a:schemeClr val="dk1"/>
                </a:solidFill>
                <a:latin typeface="Calibri"/>
                <a:ea typeface="Calibri"/>
                <a:cs typeface="Calibri"/>
                <a:sym typeface="Calibri"/>
              </a:rPr>
              <a:t> comprend les noms de tous.tes les candidat.e.s qui se présentent à l’élection municipale.</a:t>
            </a:r>
            <a:endParaRPr sz="22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200">
              <a:solidFill>
                <a:schemeClr val="dk1"/>
              </a:solidFill>
              <a:latin typeface="Calibri"/>
              <a:ea typeface="Calibri"/>
              <a:cs typeface="Calibri"/>
              <a:sym typeface="Calibri"/>
            </a:endParaRPr>
          </a:p>
          <a:p>
            <a:pPr indent="-368300" lvl="0" marL="457200" rtl="0" algn="l">
              <a:lnSpc>
                <a:spcPct val="100000"/>
              </a:lnSpc>
              <a:spcBef>
                <a:spcPts val="0"/>
              </a:spcBef>
              <a:spcAft>
                <a:spcPts val="0"/>
              </a:spcAft>
              <a:buClr>
                <a:schemeClr val="dk1"/>
              </a:buClr>
              <a:buSzPts val="2200"/>
              <a:buFont typeface="Calibri"/>
              <a:buChar char="•"/>
            </a:pPr>
            <a:r>
              <a:rPr lang="en-CA" sz="2200">
                <a:solidFill>
                  <a:schemeClr val="dk1"/>
                </a:solidFill>
                <a:latin typeface="Calibri"/>
                <a:ea typeface="Calibri"/>
                <a:cs typeface="Calibri"/>
                <a:sym typeface="Calibri"/>
              </a:rPr>
              <a:t>Tant que vous marquez correctement le bulletin de vote en fonction du nombre de choix, vos votes seront comptabilisés.</a:t>
            </a:r>
            <a:endParaRPr sz="2200"/>
          </a:p>
        </p:txBody>
      </p:sp>
      <p:sp>
        <p:nvSpPr>
          <p:cNvPr id="119" name="Google Shape;119;p17"/>
          <p:cNvSpPr/>
          <p:nvPr/>
        </p:nvSpPr>
        <p:spPr>
          <a:xfrm>
            <a:off x="357897" y="279175"/>
            <a:ext cx="8428200" cy="67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600"/>
              <a:buFont typeface="Arial"/>
              <a:buNone/>
            </a:pPr>
            <a:r>
              <a:rPr b="1" lang="en-CA" sz="3000">
                <a:solidFill>
                  <a:schemeClr val="lt1"/>
                </a:solidFill>
                <a:latin typeface="Calibri"/>
                <a:ea typeface="Calibri"/>
                <a:cs typeface="Calibri"/>
                <a:sym typeface="Calibri"/>
              </a:rPr>
              <a:t>Comment indiquer son choix sur le bulletin de vote?</a:t>
            </a:r>
            <a:endParaRPr b="1" sz="3900">
              <a:solidFill>
                <a:srgbClr val="FFFFFF"/>
              </a:solidFill>
              <a:latin typeface="Calibri"/>
              <a:ea typeface="Calibri"/>
              <a:cs typeface="Calibri"/>
              <a:sym typeface="Calibri"/>
            </a:endParaRPr>
          </a:p>
        </p:txBody>
      </p:sp>
      <p:pic>
        <p:nvPicPr>
          <p:cNvPr descr="https://images.thestar.com/MUD-ctK0Jfdl_I7sPc9Lt16okGA=/1109x756/smart/filters:cb(2700061000)/https:/www.thestar.com/content/dam/thestar/news/queenspark/2018/06/07/more-than-280000-ontario-students-hand-ndp-a-majority-in-mock-election/civix_vote.jpg" id="120" name="Google Shape;120;p17"/>
          <p:cNvPicPr preferRelativeResize="0"/>
          <p:nvPr/>
        </p:nvPicPr>
        <p:blipFill rotWithShape="1">
          <a:blip r:embed="rId3">
            <a:alphaModFix/>
          </a:blip>
          <a:srcRect b="0" l="0" r="0" t="0"/>
          <a:stretch/>
        </p:blipFill>
        <p:spPr>
          <a:xfrm>
            <a:off x="4258447" y="1904025"/>
            <a:ext cx="4474066" cy="3049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