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5a28aede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15a28aede0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f2a0a7445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f2a0a744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f2a0a7445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f2a0a7445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5a28aede0d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5a28aede0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a28aede0d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15a28aede0d_0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5a28aede0d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15a28aede0d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f2a0a7445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f2a0a744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f2a0a7445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f2a0a7445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f2a0a7445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f2a0a744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6"/>
          <p:cNvSpPr txBox="1"/>
          <p:nvPr>
            <p:ph type="title"/>
          </p:nvPr>
        </p:nvSpPr>
        <p:spPr>
          <a:xfrm>
            <a:off x="629841" y="365127"/>
            <a:ext cx="7886700" cy="96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6"/>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6"/>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7"/>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1197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22F88"/>
              </a:solidFill>
              <a:latin typeface="Calibri"/>
              <a:ea typeface="Calibri"/>
              <a:cs typeface="Calibri"/>
              <a:sym typeface="Calibri"/>
            </a:endParaRPr>
          </a:p>
        </p:txBody>
      </p:sp>
      <p:sp>
        <p:nvSpPr>
          <p:cNvPr id="7" name="Google Shape;7;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 name="Google Shape;9;p1"/>
          <p:cNvPicPr preferRelativeResize="0"/>
          <p:nvPr/>
        </p:nvPicPr>
        <p:blipFill rotWithShape="1">
          <a:blip r:embed="rId1">
            <a:alphaModFix/>
          </a:blip>
          <a:srcRect b="-6078" l="-1053" r="-1619" t="-3936"/>
          <a:stretch/>
        </p:blipFill>
        <p:spPr>
          <a:xfrm>
            <a:off x="7263926" y="5144571"/>
            <a:ext cx="1666428" cy="14271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p:nvPr/>
        </p:nvSpPr>
        <p:spPr>
          <a:xfrm>
            <a:off x="0" y="0"/>
            <a:ext cx="9144000" cy="6858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82F92"/>
              </a:solidFill>
              <a:latin typeface="Calibri"/>
              <a:ea typeface="Calibri"/>
              <a:cs typeface="Calibri"/>
              <a:sym typeface="Calibri"/>
            </a:endParaRPr>
          </a:p>
        </p:txBody>
      </p:sp>
      <p:pic>
        <p:nvPicPr>
          <p:cNvPr id="53" name="Google Shape;53;p9"/>
          <p:cNvPicPr preferRelativeResize="0"/>
          <p:nvPr/>
        </p:nvPicPr>
        <p:blipFill rotWithShape="1">
          <a:blip r:embed="rId3">
            <a:alphaModFix/>
          </a:blip>
          <a:srcRect b="-2988" l="-1024" r="-3501" t="-6492"/>
          <a:stretch/>
        </p:blipFill>
        <p:spPr>
          <a:xfrm>
            <a:off x="284671" y="120770"/>
            <a:ext cx="2260121" cy="1892036"/>
          </a:xfrm>
          <a:prstGeom prst="rect">
            <a:avLst/>
          </a:prstGeom>
          <a:noFill/>
          <a:ln>
            <a:noFill/>
          </a:ln>
        </p:spPr>
      </p:pic>
      <p:sp>
        <p:nvSpPr>
          <p:cNvPr id="54" name="Google Shape;54;p9"/>
          <p:cNvSpPr txBox="1"/>
          <p:nvPr>
            <p:ph idx="4294967295" type="ctrTitle"/>
          </p:nvPr>
        </p:nvSpPr>
        <p:spPr>
          <a:xfrm>
            <a:off x="527268" y="2049463"/>
            <a:ext cx="8058000" cy="18114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lang="en-CA" sz="4000">
                <a:latin typeface="Calibri"/>
                <a:ea typeface="Calibri"/>
                <a:cs typeface="Calibri"/>
                <a:sym typeface="Calibri"/>
              </a:rPr>
              <a:t>DIAPORAMA </a:t>
            </a:r>
            <a:r>
              <a:rPr b="1" i="0" lang="en-CA" sz="4000" u="none" cap="none" strike="noStrike">
                <a:solidFill>
                  <a:schemeClr val="lt1"/>
                </a:solidFill>
                <a:latin typeface="Calibri"/>
                <a:ea typeface="Calibri"/>
                <a:cs typeface="Calibri"/>
                <a:sym typeface="Calibri"/>
              </a:rPr>
              <a:t>5 :</a:t>
            </a:r>
            <a:br>
              <a:rPr b="1" i="0" lang="en-CA" sz="4000" u="none" cap="none" strike="noStrike">
                <a:solidFill>
                  <a:schemeClr val="lt1"/>
                </a:solidFill>
                <a:latin typeface="Calibri"/>
                <a:ea typeface="Calibri"/>
                <a:cs typeface="Calibri"/>
                <a:sym typeface="Calibri"/>
              </a:rPr>
            </a:br>
            <a:r>
              <a:rPr lang="en-CA" sz="4000">
                <a:latin typeface="Calibri"/>
                <a:ea typeface="Calibri"/>
                <a:cs typeface="Calibri"/>
                <a:sym typeface="Calibri"/>
              </a:rPr>
              <a:t>Municipalités</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628650" y="373439"/>
            <a:ext cx="78867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sz="4000">
                <a:solidFill>
                  <a:srgbClr val="FFFFFF"/>
                </a:solidFill>
                <a:latin typeface="Calibri"/>
                <a:ea typeface="Calibri"/>
                <a:cs typeface="Calibri"/>
                <a:sym typeface="Calibri"/>
              </a:rPr>
              <a:t>Palier inférieur et palier supérieur</a:t>
            </a:r>
            <a:endParaRPr/>
          </a:p>
        </p:txBody>
      </p:sp>
      <p:sp>
        <p:nvSpPr>
          <p:cNvPr id="118" name="Google Shape;118;p18"/>
          <p:cNvSpPr txBox="1"/>
          <p:nvPr>
            <p:ph idx="1" type="body"/>
          </p:nvPr>
        </p:nvSpPr>
        <p:spPr>
          <a:xfrm>
            <a:off x="628650" y="1465549"/>
            <a:ext cx="8021100" cy="1832700"/>
          </a:xfrm>
          <a:prstGeom prst="rect">
            <a:avLst/>
          </a:prstGeom>
        </p:spPr>
        <p:txBody>
          <a:bodyPr anchorCtr="0" anchor="t" bIns="45700" lIns="91425" spcFirstLastPara="1" rIns="91425" wrap="square" tIns="45700">
            <a:normAutofit fontScale="92500" lnSpcReduction="20000"/>
          </a:bodyPr>
          <a:lstStyle/>
          <a:p>
            <a:pPr indent="-369570" lvl="0" marL="457200" rtl="0" algn="l">
              <a:lnSpc>
                <a:spcPct val="115000"/>
              </a:lnSpc>
              <a:spcBef>
                <a:spcPts val="600"/>
              </a:spcBef>
              <a:spcAft>
                <a:spcPts val="0"/>
              </a:spcAft>
              <a:buClr>
                <a:schemeClr val="dk1"/>
              </a:buClr>
              <a:buSzPct val="100000"/>
              <a:buFont typeface="Calibri"/>
              <a:buChar char="●"/>
            </a:pPr>
            <a:r>
              <a:rPr lang="en-CA" sz="2400">
                <a:solidFill>
                  <a:schemeClr val="dk1"/>
                </a:solidFill>
                <a:latin typeface="Calibri"/>
                <a:ea typeface="Calibri"/>
                <a:cs typeface="Calibri"/>
                <a:sym typeface="Calibri"/>
              </a:rPr>
              <a:t>Il y a 241 municipalités de palier inférieur et 30 municipalités de palier supérieur. Par exemple, la région de Peel est une municipalité de palier supérieur pour trois municipalités de palier inférieur.</a:t>
            </a:r>
            <a:endParaRPr sz="2400">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pic>
        <p:nvPicPr>
          <p:cNvPr id="119" name="Google Shape;119;p18"/>
          <p:cNvPicPr preferRelativeResize="0"/>
          <p:nvPr/>
        </p:nvPicPr>
        <p:blipFill>
          <a:blip r:embed="rId3">
            <a:alphaModFix/>
          </a:blip>
          <a:stretch>
            <a:fillRect/>
          </a:stretch>
        </p:blipFill>
        <p:spPr>
          <a:xfrm>
            <a:off x="2718439" y="2826588"/>
            <a:ext cx="3628050" cy="883675"/>
          </a:xfrm>
          <a:prstGeom prst="rect">
            <a:avLst/>
          </a:prstGeom>
          <a:noFill/>
          <a:ln>
            <a:noFill/>
          </a:ln>
        </p:spPr>
      </p:pic>
      <p:pic>
        <p:nvPicPr>
          <p:cNvPr id="120" name="Google Shape;120;p18"/>
          <p:cNvPicPr preferRelativeResize="0"/>
          <p:nvPr/>
        </p:nvPicPr>
        <p:blipFill>
          <a:blip r:embed="rId4">
            <a:alphaModFix/>
          </a:blip>
          <a:stretch>
            <a:fillRect/>
          </a:stretch>
        </p:blipFill>
        <p:spPr>
          <a:xfrm>
            <a:off x="4372500" y="3832500"/>
            <a:ext cx="319925" cy="514175"/>
          </a:xfrm>
          <a:prstGeom prst="rect">
            <a:avLst/>
          </a:prstGeom>
          <a:noFill/>
          <a:ln>
            <a:noFill/>
          </a:ln>
        </p:spPr>
      </p:pic>
      <p:pic>
        <p:nvPicPr>
          <p:cNvPr id="121" name="Google Shape;121;p18"/>
          <p:cNvPicPr preferRelativeResize="0"/>
          <p:nvPr/>
        </p:nvPicPr>
        <p:blipFill>
          <a:blip r:embed="rId5">
            <a:alphaModFix/>
          </a:blip>
          <a:stretch>
            <a:fillRect/>
          </a:stretch>
        </p:blipFill>
        <p:spPr>
          <a:xfrm>
            <a:off x="3518363" y="4111400"/>
            <a:ext cx="2028200" cy="1114150"/>
          </a:xfrm>
          <a:prstGeom prst="rect">
            <a:avLst/>
          </a:prstGeom>
          <a:noFill/>
          <a:ln>
            <a:noFill/>
          </a:ln>
        </p:spPr>
      </p:pic>
      <p:pic>
        <p:nvPicPr>
          <p:cNvPr id="122" name="Google Shape;122;p18"/>
          <p:cNvPicPr preferRelativeResize="0"/>
          <p:nvPr/>
        </p:nvPicPr>
        <p:blipFill>
          <a:blip r:embed="rId6">
            <a:alphaModFix/>
          </a:blip>
          <a:stretch>
            <a:fillRect/>
          </a:stretch>
        </p:blipFill>
        <p:spPr>
          <a:xfrm>
            <a:off x="537000" y="4002955"/>
            <a:ext cx="2762975" cy="776495"/>
          </a:xfrm>
          <a:prstGeom prst="rect">
            <a:avLst/>
          </a:prstGeom>
          <a:noFill/>
          <a:ln>
            <a:noFill/>
          </a:ln>
        </p:spPr>
      </p:pic>
      <p:pic>
        <p:nvPicPr>
          <p:cNvPr id="123" name="Google Shape;123;p18"/>
          <p:cNvPicPr preferRelativeResize="0"/>
          <p:nvPr/>
        </p:nvPicPr>
        <p:blipFill>
          <a:blip r:embed="rId7">
            <a:alphaModFix/>
          </a:blip>
          <a:stretch>
            <a:fillRect/>
          </a:stretch>
        </p:blipFill>
        <p:spPr>
          <a:xfrm>
            <a:off x="5764950" y="4061796"/>
            <a:ext cx="2762975" cy="717654"/>
          </a:xfrm>
          <a:prstGeom prst="rect">
            <a:avLst/>
          </a:prstGeom>
          <a:noFill/>
          <a:ln>
            <a:noFill/>
          </a:ln>
        </p:spPr>
      </p:pic>
      <p:pic>
        <p:nvPicPr>
          <p:cNvPr id="124" name="Google Shape;124;p18"/>
          <p:cNvPicPr preferRelativeResize="0"/>
          <p:nvPr/>
        </p:nvPicPr>
        <p:blipFill>
          <a:blip r:embed="rId8">
            <a:alphaModFix/>
          </a:blip>
          <a:stretch>
            <a:fillRect/>
          </a:stretch>
        </p:blipFill>
        <p:spPr>
          <a:xfrm>
            <a:off x="3150975" y="5356396"/>
            <a:ext cx="2762975" cy="8836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628650" y="373439"/>
            <a:ext cx="78867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sz="4000">
                <a:solidFill>
                  <a:srgbClr val="FFFFFF"/>
                </a:solidFill>
                <a:latin typeface="Calibri"/>
                <a:ea typeface="Calibri"/>
                <a:cs typeface="Calibri"/>
                <a:sym typeface="Calibri"/>
              </a:rPr>
              <a:t>Conseils locaux</a:t>
            </a:r>
            <a:endParaRPr/>
          </a:p>
        </p:txBody>
      </p:sp>
      <p:sp>
        <p:nvSpPr>
          <p:cNvPr id="130" name="Google Shape;130;p19"/>
          <p:cNvSpPr txBox="1"/>
          <p:nvPr>
            <p:ph idx="1" type="body"/>
          </p:nvPr>
        </p:nvSpPr>
        <p:spPr>
          <a:xfrm>
            <a:off x="628650" y="1285070"/>
            <a:ext cx="7886700" cy="4711500"/>
          </a:xfrm>
          <a:prstGeom prst="rect">
            <a:avLst/>
          </a:prstGeom>
        </p:spPr>
        <p:txBody>
          <a:bodyPr anchorCtr="0" anchor="t" bIns="45700" lIns="91425" spcFirstLastPara="1" rIns="91425" wrap="square" tIns="45700">
            <a:normAutofit lnSpcReduction="20000"/>
          </a:bodyPr>
          <a:lstStyle/>
          <a:p>
            <a:pPr indent="-381000" lvl="0" marL="457200" rtl="0" algn="l">
              <a:lnSpc>
                <a:spcPct val="115000"/>
              </a:lnSpc>
              <a:spcBef>
                <a:spcPts val="60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Chaque conseil local (palier unique ou palier supérieur) est composé d’un.e </a:t>
            </a:r>
            <a:r>
              <a:rPr b="1" lang="en-CA" sz="2400">
                <a:solidFill>
                  <a:schemeClr val="dk1"/>
                </a:solidFill>
                <a:latin typeface="Calibri"/>
                <a:ea typeface="Calibri"/>
                <a:cs typeface="Calibri"/>
                <a:sym typeface="Calibri"/>
              </a:rPr>
              <a:t>chef.fe du conseil</a:t>
            </a:r>
            <a:r>
              <a:rPr lang="en-CA" sz="2400">
                <a:solidFill>
                  <a:schemeClr val="dk1"/>
                </a:solidFill>
                <a:latin typeface="Calibri"/>
                <a:ea typeface="Calibri"/>
                <a:cs typeface="Calibri"/>
                <a:sym typeface="Calibri"/>
              </a:rPr>
              <a:t>, appelé la.le </a:t>
            </a:r>
            <a:r>
              <a:rPr b="1" lang="en-CA" sz="2400">
                <a:solidFill>
                  <a:schemeClr val="dk1"/>
                </a:solidFill>
                <a:latin typeface="Calibri"/>
                <a:ea typeface="Calibri"/>
                <a:cs typeface="Calibri"/>
                <a:sym typeface="Calibri"/>
              </a:rPr>
              <a:t>maire.sse</a:t>
            </a:r>
            <a:r>
              <a:rPr lang="en-CA" sz="2400">
                <a:solidFill>
                  <a:schemeClr val="dk1"/>
                </a:solidFill>
                <a:latin typeface="Calibri"/>
                <a:ea typeface="Calibri"/>
                <a:cs typeface="Calibri"/>
                <a:sym typeface="Calibri"/>
              </a:rPr>
              <a:t> ou la.le </a:t>
            </a:r>
            <a:r>
              <a:rPr b="1" lang="en-CA" sz="2400">
                <a:solidFill>
                  <a:schemeClr val="dk1"/>
                </a:solidFill>
                <a:latin typeface="Calibri"/>
                <a:ea typeface="Calibri"/>
                <a:cs typeface="Calibri"/>
                <a:sym typeface="Calibri"/>
              </a:rPr>
              <a:t>préfet.ète</a:t>
            </a:r>
            <a:r>
              <a:rPr lang="en-CA" sz="2400">
                <a:solidFill>
                  <a:schemeClr val="dk1"/>
                </a:solidFill>
                <a:latin typeface="Calibri"/>
                <a:ea typeface="Calibri"/>
                <a:cs typeface="Calibri"/>
                <a:sym typeface="Calibri"/>
              </a:rPr>
              <a:t> et d’autres membres, appelé.e.s </a:t>
            </a:r>
            <a:r>
              <a:rPr b="1" lang="en-CA" sz="2400">
                <a:solidFill>
                  <a:schemeClr val="dk1"/>
                </a:solidFill>
                <a:latin typeface="Calibri"/>
                <a:ea typeface="Calibri"/>
                <a:cs typeface="Calibri"/>
                <a:sym typeface="Calibri"/>
              </a:rPr>
              <a:t>conseiller.ère.s </a:t>
            </a:r>
            <a:r>
              <a:rPr lang="en-CA" sz="2400">
                <a:solidFill>
                  <a:schemeClr val="dk1"/>
                </a:solidFill>
                <a:latin typeface="Calibri"/>
                <a:ea typeface="Calibri"/>
                <a:cs typeface="Calibri"/>
                <a:sym typeface="Calibri"/>
              </a:rPr>
              <a:t>ou </a:t>
            </a:r>
            <a:r>
              <a:rPr b="1" lang="en-CA" sz="2400">
                <a:solidFill>
                  <a:schemeClr val="dk1"/>
                </a:solidFill>
                <a:latin typeface="Calibri"/>
                <a:ea typeface="Calibri"/>
                <a:cs typeface="Calibri"/>
                <a:sym typeface="Calibri"/>
              </a:rPr>
              <a:t>échevin.e.s.</a:t>
            </a:r>
            <a:endParaRPr b="1"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Les maire.sse.s et préfet.ète.s sont élu.e.s par tous.tes les électeur.rice.s de la municipalité (et non par qurtier). On parle alors d’un système </a:t>
            </a:r>
            <a:r>
              <a:rPr lang="en-CA" sz="2400">
                <a:solidFill>
                  <a:schemeClr val="dk1"/>
                </a:solidFill>
                <a:latin typeface="Calibri"/>
                <a:ea typeface="Calibri"/>
                <a:cs typeface="Calibri"/>
                <a:sym typeface="Calibri"/>
              </a:rPr>
              <a:t>électoral</a:t>
            </a:r>
            <a:r>
              <a:rPr lang="en-CA" sz="2400">
                <a:solidFill>
                  <a:schemeClr val="dk1"/>
                </a:solidFill>
                <a:latin typeface="Calibri"/>
                <a:ea typeface="Calibri"/>
                <a:cs typeface="Calibri"/>
                <a:sym typeface="Calibri"/>
              </a:rPr>
              <a:t> dit</a:t>
            </a:r>
            <a:r>
              <a:rPr b="1" lang="en-CA" sz="2400">
                <a:solidFill>
                  <a:schemeClr val="dk1"/>
                </a:solidFill>
                <a:latin typeface="Calibri"/>
                <a:ea typeface="Calibri"/>
                <a:cs typeface="Calibri"/>
                <a:sym typeface="Calibri"/>
              </a:rPr>
              <a:t> </a:t>
            </a:r>
            <a:r>
              <a:rPr b="1" i="1" lang="en-CA" sz="2400">
                <a:solidFill>
                  <a:schemeClr val="dk1"/>
                </a:solidFill>
                <a:latin typeface="Calibri"/>
                <a:ea typeface="Calibri"/>
                <a:cs typeface="Calibri"/>
                <a:sym typeface="Calibri"/>
              </a:rPr>
              <a:t>at-large</a:t>
            </a:r>
            <a:r>
              <a:rPr b="1" lang="en-CA" sz="2400">
                <a:solidFill>
                  <a:schemeClr val="dk1"/>
                </a:solidFill>
                <a:latin typeface="Calibri"/>
                <a:ea typeface="Calibri"/>
                <a:cs typeface="Calibri"/>
                <a:sym typeface="Calibri"/>
              </a:rPr>
              <a:t> </a:t>
            </a:r>
            <a:r>
              <a:rPr lang="en-CA" sz="2400">
                <a:solidFill>
                  <a:schemeClr val="dk1"/>
                </a:solidFill>
                <a:latin typeface="Calibri"/>
                <a:ea typeface="Calibri"/>
                <a:cs typeface="Calibri"/>
                <a:sym typeface="Calibri"/>
              </a:rPr>
              <a:t>en anglais.</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Les conseiller.ère.s et échevin.e.s peuvent être élu.e.s par l’ensemble des électeur.rice.s (at-large) ou selon un </a:t>
            </a:r>
            <a:r>
              <a:rPr b="1" lang="en-CA" sz="2400">
                <a:solidFill>
                  <a:schemeClr val="dk1"/>
                </a:solidFill>
                <a:latin typeface="Calibri"/>
                <a:ea typeface="Calibri"/>
                <a:cs typeface="Calibri"/>
                <a:sym typeface="Calibri"/>
              </a:rPr>
              <a:t>système par quartier</a:t>
            </a:r>
            <a:r>
              <a:rPr lang="en-CA" sz="2400">
                <a:solidFill>
                  <a:schemeClr val="dk1"/>
                </a:solidFill>
                <a:latin typeface="Calibri"/>
                <a:ea typeface="Calibri"/>
                <a:cs typeface="Calibri"/>
                <a:sym typeface="Calibri"/>
              </a:rPr>
              <a:t> (où la municipalité est divisée en plusieurs petites sections). </a:t>
            </a:r>
            <a:endParaRPr sz="2400">
              <a:solidFill>
                <a:schemeClr val="dk1"/>
              </a:solidFill>
              <a:latin typeface="Calibri"/>
              <a:ea typeface="Calibri"/>
              <a:cs typeface="Calibri"/>
              <a:sym typeface="Calibri"/>
            </a:endParaRPr>
          </a:p>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628650" y="373439"/>
            <a:ext cx="78867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sz="4000">
                <a:solidFill>
                  <a:srgbClr val="FFFFFF"/>
                </a:solidFill>
                <a:latin typeface="Calibri"/>
                <a:ea typeface="Calibri"/>
                <a:cs typeface="Calibri"/>
                <a:sym typeface="Calibri"/>
              </a:rPr>
              <a:t>Conseils de palier supérieur</a:t>
            </a:r>
            <a:endParaRPr/>
          </a:p>
        </p:txBody>
      </p:sp>
      <p:sp>
        <p:nvSpPr>
          <p:cNvPr id="136" name="Google Shape;136;p20"/>
          <p:cNvSpPr txBox="1"/>
          <p:nvPr>
            <p:ph idx="1" type="body"/>
          </p:nvPr>
        </p:nvSpPr>
        <p:spPr>
          <a:xfrm>
            <a:off x="148925" y="1363775"/>
            <a:ext cx="8777100" cy="4711500"/>
          </a:xfrm>
          <a:prstGeom prst="rect">
            <a:avLst/>
          </a:prstGeom>
        </p:spPr>
        <p:txBody>
          <a:bodyPr anchorCtr="0" anchor="t" bIns="45700" lIns="91425" spcFirstLastPara="1" rIns="91425" wrap="square" tIns="45700">
            <a:normAutofit/>
          </a:bodyPr>
          <a:lstStyle/>
          <a:p>
            <a:pPr indent="0" lvl="0" marL="0" rtl="0" algn="l">
              <a:lnSpc>
                <a:spcPct val="105000"/>
              </a:lnSpc>
              <a:spcBef>
                <a:spcPts val="500"/>
              </a:spcBef>
              <a:spcAft>
                <a:spcPts val="0"/>
              </a:spcAft>
              <a:buNone/>
            </a:pPr>
            <a:r>
              <a:rPr lang="en-CA" sz="2000">
                <a:solidFill>
                  <a:schemeClr val="dk1"/>
                </a:solidFill>
                <a:latin typeface="Calibri"/>
                <a:ea typeface="Calibri"/>
                <a:cs typeface="Calibri"/>
                <a:sym typeface="Calibri"/>
              </a:rPr>
              <a:t>Dans le cas des municipalités à palier supérieur, il y a deux types de conseils : conseils de comté et conseils régionaux.</a:t>
            </a:r>
            <a:endParaRPr sz="2000">
              <a:solidFill>
                <a:schemeClr val="dk1"/>
              </a:solidFill>
              <a:latin typeface="Calibri"/>
              <a:ea typeface="Calibri"/>
              <a:cs typeface="Calibri"/>
              <a:sym typeface="Calibri"/>
            </a:endParaRPr>
          </a:p>
          <a:p>
            <a:pPr indent="-355600" lvl="0" marL="457200" rtl="0" algn="l">
              <a:lnSpc>
                <a:spcPct val="105000"/>
              </a:lnSpc>
              <a:spcBef>
                <a:spcPts val="50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Un </a:t>
            </a:r>
            <a:r>
              <a:rPr b="1" lang="en-CA" sz="2000">
                <a:solidFill>
                  <a:schemeClr val="dk1"/>
                </a:solidFill>
                <a:latin typeface="Calibri"/>
                <a:ea typeface="Calibri"/>
                <a:cs typeface="Calibri"/>
                <a:sym typeface="Calibri"/>
              </a:rPr>
              <a:t>conseil de comté </a:t>
            </a:r>
            <a:r>
              <a:rPr lang="en-CA" sz="2000">
                <a:solidFill>
                  <a:schemeClr val="dk1"/>
                </a:solidFill>
                <a:latin typeface="Calibri"/>
                <a:ea typeface="Calibri"/>
                <a:cs typeface="Calibri"/>
                <a:sym typeface="Calibri"/>
              </a:rPr>
              <a:t>est composé d’élu.e.s désigné.e.s par les municipalités à palier inférieur. Le conseil de comté sélectionne la.le chef.fe du conseil (appelé.e la.le </a:t>
            </a:r>
            <a:r>
              <a:rPr b="1" lang="en-CA" sz="2000">
                <a:solidFill>
                  <a:schemeClr val="dk1"/>
                </a:solidFill>
                <a:latin typeface="Calibri"/>
                <a:ea typeface="Calibri"/>
                <a:cs typeface="Calibri"/>
                <a:sym typeface="Calibri"/>
              </a:rPr>
              <a:t>président.e</a:t>
            </a:r>
            <a:r>
              <a:rPr lang="en-CA" sz="2000">
                <a:solidFill>
                  <a:schemeClr val="dk1"/>
                </a:solidFill>
                <a:latin typeface="Calibri"/>
                <a:ea typeface="Calibri"/>
                <a:cs typeface="Calibri"/>
                <a:sym typeface="Calibri"/>
              </a:rPr>
              <a:t>) parmi ses membres.</a:t>
            </a:r>
            <a:endParaRPr sz="2000">
              <a:solidFill>
                <a:schemeClr val="dk1"/>
              </a:solidFill>
              <a:latin typeface="Calibri"/>
              <a:ea typeface="Calibri"/>
              <a:cs typeface="Calibri"/>
              <a:sym typeface="Calibri"/>
            </a:endParaRPr>
          </a:p>
          <a:p>
            <a:pPr indent="-355600" lvl="0" marL="457200" rtl="0" algn="l">
              <a:lnSpc>
                <a:spcPct val="105000"/>
              </a:lnSpc>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Les membres d’un </a:t>
            </a:r>
            <a:r>
              <a:rPr b="1" lang="en-CA" sz="2000">
                <a:solidFill>
                  <a:schemeClr val="dk1"/>
                </a:solidFill>
                <a:latin typeface="Calibri"/>
                <a:ea typeface="Calibri"/>
                <a:cs typeface="Calibri"/>
                <a:sym typeface="Calibri"/>
              </a:rPr>
              <a:t>conseil régional </a:t>
            </a:r>
            <a:r>
              <a:rPr lang="en-CA" sz="2000">
                <a:solidFill>
                  <a:schemeClr val="dk1"/>
                </a:solidFill>
                <a:latin typeface="Calibri"/>
                <a:ea typeface="Calibri"/>
                <a:cs typeface="Calibri"/>
                <a:sym typeface="Calibri"/>
              </a:rPr>
              <a:t>sont sélectionné.e.s de différentes façons. Iels peuvent être directement élu.e.s par l’électorat, élu.e.s pour siéger aux deux conseils ou nommé.e.s parmi les membres des conseils locaux. Les maire.sse.s deviennent automatiquement des membres du conseil régional. La.le chef.fe du conseil régional est appelé.e la.le </a:t>
            </a:r>
            <a:r>
              <a:rPr b="1" lang="en-CA" sz="2000">
                <a:solidFill>
                  <a:schemeClr val="dk1"/>
                </a:solidFill>
                <a:latin typeface="Calibri"/>
                <a:ea typeface="Calibri"/>
                <a:cs typeface="Calibri"/>
                <a:sym typeface="Calibri"/>
              </a:rPr>
              <a:t>président.e régional.e</a:t>
            </a:r>
            <a:r>
              <a:rPr lang="en-CA" sz="2000">
                <a:solidFill>
                  <a:schemeClr val="dk1"/>
                </a:solidFill>
                <a:latin typeface="Calibri"/>
                <a:ea typeface="Calibri"/>
                <a:cs typeface="Calibri"/>
                <a:sym typeface="Calibri"/>
              </a:rPr>
              <a:t>. La.le président.e est choisi.e par un vote des membres du conseil régional ou peut être directement élu.e. </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rPr>
              <a:t>Le rôle du conseil</a:t>
            </a:r>
            <a:endParaRPr sz="4000">
              <a:solidFill>
                <a:schemeClr val="lt1"/>
              </a:solidFill>
              <a:latin typeface="Calibri"/>
              <a:ea typeface="Calibri"/>
              <a:cs typeface="Calibri"/>
              <a:sym typeface="Calibri"/>
            </a:endParaRPr>
          </a:p>
        </p:txBody>
      </p:sp>
      <p:sp>
        <p:nvSpPr>
          <p:cNvPr id="143" name="Google Shape;143;p21"/>
          <p:cNvSpPr txBox="1"/>
          <p:nvPr>
            <p:ph idx="1" type="body"/>
          </p:nvPr>
        </p:nvSpPr>
        <p:spPr>
          <a:xfrm>
            <a:off x="457200" y="1245575"/>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600"/>
              </a:spcBef>
              <a:spcAft>
                <a:spcPts val="0"/>
              </a:spcAft>
              <a:buNone/>
            </a:pPr>
            <a:r>
              <a:rPr lang="en-CA" sz="2600">
                <a:solidFill>
                  <a:schemeClr val="dk1"/>
                </a:solidFill>
                <a:latin typeface="Calibri"/>
                <a:ea typeface="Calibri"/>
                <a:cs typeface="Calibri"/>
                <a:sym typeface="Calibri"/>
              </a:rPr>
              <a:t>Les membres du conseil dirigent la municipalité en menant les activités suivantes :</a:t>
            </a:r>
            <a:endParaRPr sz="2600">
              <a:solidFill>
                <a:schemeClr val="dk1"/>
              </a:solidFill>
              <a:latin typeface="Calibri"/>
              <a:ea typeface="Calibri"/>
              <a:cs typeface="Calibri"/>
              <a:sym typeface="Calibri"/>
            </a:endParaRPr>
          </a:p>
          <a:p>
            <a:pPr indent="-381000" lvl="0" marL="457200" rtl="0" algn="l">
              <a:lnSpc>
                <a:spcPct val="115000"/>
              </a:lnSpc>
              <a:spcBef>
                <a:spcPts val="60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Écouter les préoccupations et idées de leurs électeur.rice.s (celleux qui habitent dans la communauté)</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Assister aux réunions</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Lire les rapports des représentant.e.s municipaux.ales</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CA" sz="2400">
                <a:solidFill>
                  <a:schemeClr val="dk1"/>
                </a:solidFill>
                <a:latin typeface="Calibri"/>
                <a:ea typeface="Calibri"/>
                <a:cs typeface="Calibri"/>
                <a:sym typeface="Calibri"/>
              </a:rPr>
              <a:t>Créer des </a:t>
            </a:r>
            <a:r>
              <a:rPr b="1" lang="en-CA" sz="2400">
                <a:solidFill>
                  <a:schemeClr val="dk1"/>
                </a:solidFill>
                <a:latin typeface="Calibri"/>
                <a:ea typeface="Calibri"/>
                <a:cs typeface="Calibri"/>
                <a:sym typeface="Calibri"/>
              </a:rPr>
              <a:t>règlements municipaux</a:t>
            </a:r>
            <a:r>
              <a:rPr lang="en-CA" sz="2400">
                <a:solidFill>
                  <a:schemeClr val="dk1"/>
                </a:solidFill>
                <a:latin typeface="Calibri"/>
                <a:ea typeface="Calibri"/>
                <a:cs typeface="Calibri"/>
                <a:sym typeface="Calibri"/>
              </a:rPr>
              <a:t> (règles) dans le but d’améliorer la municipalité et en débattre. </a:t>
            </a:r>
            <a:endParaRPr sz="2200">
              <a:solidFill>
                <a:schemeClr val="dk1"/>
              </a:solidFill>
              <a:latin typeface="Calibri"/>
              <a:ea typeface="Calibri"/>
              <a:cs typeface="Calibri"/>
              <a:sym typeface="Calibri"/>
            </a:endParaRPr>
          </a:p>
        </p:txBody>
      </p:sp>
      <p:pic>
        <p:nvPicPr>
          <p:cNvPr id="144" name="Google Shape;144;p21"/>
          <p:cNvPicPr preferRelativeResize="0"/>
          <p:nvPr/>
        </p:nvPicPr>
        <p:blipFill>
          <a:blip r:embed="rId3">
            <a:alphaModFix/>
          </a:blip>
          <a:stretch>
            <a:fillRect/>
          </a:stretch>
        </p:blipFill>
        <p:spPr>
          <a:xfrm>
            <a:off x="2999013" y="4977773"/>
            <a:ext cx="3145973" cy="1681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628650" y="248351"/>
            <a:ext cx="7886700" cy="82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sz="3400">
                <a:latin typeface="Calibri"/>
                <a:ea typeface="Calibri"/>
                <a:cs typeface="Calibri"/>
                <a:sym typeface="Calibri"/>
              </a:rPr>
              <a:t>Discussion</a:t>
            </a:r>
            <a:endParaRPr sz="3400">
              <a:latin typeface="Calibri"/>
              <a:ea typeface="Calibri"/>
              <a:cs typeface="Calibri"/>
              <a:sym typeface="Calibri"/>
            </a:endParaRPr>
          </a:p>
        </p:txBody>
      </p:sp>
      <p:sp>
        <p:nvSpPr>
          <p:cNvPr id="150" name="Google Shape;150;p22"/>
          <p:cNvSpPr txBox="1"/>
          <p:nvPr>
            <p:ph idx="1" type="body"/>
          </p:nvPr>
        </p:nvSpPr>
        <p:spPr>
          <a:xfrm>
            <a:off x="628650" y="1426350"/>
            <a:ext cx="5863800" cy="4557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devrions-nous nous soucier de notre communauté?</a:t>
            </a:r>
            <a:endParaRPr sz="2400">
              <a:latin typeface="Calibri"/>
              <a:ea typeface="Calibri"/>
              <a:cs typeface="Calibri"/>
              <a:sym typeface="Calibri"/>
            </a:endParaRPr>
          </a:p>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est-il important de collaborer avec d'autres pour répondre aux besoins de la communauté?</a:t>
            </a:r>
            <a:endParaRPr sz="2400">
              <a:latin typeface="Calibri"/>
              <a:ea typeface="Calibri"/>
              <a:cs typeface="Calibri"/>
              <a:sym typeface="Calibri"/>
            </a:endParaRPr>
          </a:p>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est-il important qu'il y ait de la diversité au sein du gouvernement et des groupes qui œuvrent pour le développement de nos communautés?</a:t>
            </a:r>
            <a:endParaRPr sz="2400">
              <a:latin typeface="Calibri"/>
              <a:ea typeface="Calibri"/>
              <a:cs typeface="Calibri"/>
              <a:sym typeface="Calibri"/>
            </a:endParaRPr>
          </a:p>
        </p:txBody>
      </p:sp>
      <p:pic>
        <p:nvPicPr>
          <p:cNvPr id="151" name="Google Shape;151;p22"/>
          <p:cNvPicPr preferRelativeResize="0"/>
          <p:nvPr/>
        </p:nvPicPr>
        <p:blipFill rotWithShape="1">
          <a:blip r:embed="rId3">
            <a:alphaModFix/>
          </a:blip>
          <a:srcRect b="0" l="0" r="0" t="0"/>
          <a:stretch/>
        </p:blipFill>
        <p:spPr>
          <a:xfrm>
            <a:off x="6706063" y="2488388"/>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ph idx="1" type="body"/>
          </p:nvPr>
        </p:nvSpPr>
        <p:spPr>
          <a:xfrm>
            <a:off x="628650" y="1619076"/>
            <a:ext cx="7886700" cy="45579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Font typeface="Calibri"/>
              <a:buChar char="•"/>
            </a:pPr>
            <a:r>
              <a:rPr lang="en-CA">
                <a:latin typeface="Calibri"/>
                <a:ea typeface="Calibri"/>
                <a:cs typeface="Calibri"/>
                <a:sym typeface="Calibri"/>
              </a:rPr>
              <a:t>Dans quelle municipalité vivez-vous?</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342900" lvl="0" marL="457200" rtl="0" algn="l">
              <a:lnSpc>
                <a:spcPct val="90000"/>
              </a:lnSpc>
              <a:spcBef>
                <a:spcPts val="1000"/>
              </a:spcBef>
              <a:spcAft>
                <a:spcPts val="0"/>
              </a:spcAft>
              <a:buSzPts val="1800"/>
              <a:buFont typeface="Calibri"/>
              <a:buChar char="•"/>
            </a:pPr>
            <a:r>
              <a:rPr lang="en-CA">
                <a:latin typeface="Calibri"/>
                <a:ea typeface="Calibri"/>
                <a:cs typeface="Calibri"/>
                <a:sym typeface="Calibri"/>
              </a:rPr>
              <a:t>Est-ce que vous aimez vivre dans votre municipalité? Pourquoi?</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lnSpc>
                <a:spcPct val="107142"/>
              </a:lnSpc>
              <a:spcBef>
                <a:spcPts val="1800"/>
              </a:spcBef>
              <a:spcAft>
                <a:spcPts val="0"/>
              </a:spcAft>
              <a:buSzPts val="1800"/>
              <a:buNone/>
            </a:pPr>
            <a:r>
              <a:t/>
            </a:r>
            <a:endParaRPr/>
          </a:p>
          <a:p>
            <a:pPr indent="-50800" lvl="0" marL="228600" rtl="0" algn="l">
              <a:lnSpc>
                <a:spcPct val="107142"/>
              </a:lnSpc>
              <a:spcBef>
                <a:spcPts val="1800"/>
              </a:spcBef>
              <a:spcAft>
                <a:spcPts val="0"/>
              </a:spcAft>
              <a:buClr>
                <a:srgbClr val="3F3F3F"/>
              </a:buClr>
              <a:buSzPts val="2800"/>
              <a:buNone/>
            </a:pPr>
            <a:r>
              <a:t/>
            </a:r>
            <a:endParaRPr/>
          </a:p>
        </p:txBody>
      </p:sp>
      <p:sp>
        <p:nvSpPr>
          <p:cNvPr id="60" name="Google Shape;60;p10"/>
          <p:cNvSpPr txBox="1"/>
          <p:nvPr>
            <p:ph type="title"/>
          </p:nvPr>
        </p:nvSpPr>
        <p:spPr>
          <a:xfrm>
            <a:off x="628650" y="248352"/>
            <a:ext cx="7886700"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a:latin typeface="Calibri"/>
                <a:ea typeface="Calibri"/>
                <a:cs typeface="Calibri"/>
                <a:sym typeface="Calibri"/>
              </a:rPr>
              <a:t>Questions guides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628650" y="237727"/>
            <a:ext cx="7886700"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sz="3800">
                <a:latin typeface="Calibri"/>
                <a:ea typeface="Calibri"/>
                <a:cs typeface="Calibri"/>
                <a:sym typeface="Calibri"/>
              </a:rPr>
              <a:t>Gouvernements municipaux</a:t>
            </a:r>
            <a:endParaRPr sz="3800">
              <a:latin typeface="Calibri"/>
              <a:ea typeface="Calibri"/>
              <a:cs typeface="Calibri"/>
              <a:sym typeface="Calibri"/>
            </a:endParaRPr>
          </a:p>
        </p:txBody>
      </p:sp>
      <p:sp>
        <p:nvSpPr>
          <p:cNvPr id="66" name="Google Shape;66;p11"/>
          <p:cNvSpPr txBox="1"/>
          <p:nvPr>
            <p:ph idx="1" type="body"/>
          </p:nvPr>
        </p:nvSpPr>
        <p:spPr>
          <a:xfrm>
            <a:off x="454475" y="1470800"/>
            <a:ext cx="8406600" cy="3800100"/>
          </a:xfrm>
          <a:prstGeom prst="rect">
            <a:avLst/>
          </a:prstGeom>
          <a:noFill/>
          <a:ln>
            <a:noFill/>
          </a:ln>
        </p:spPr>
        <p:txBody>
          <a:bodyPr anchorCtr="0" anchor="t" bIns="45700" lIns="91425" spcFirstLastPara="1" rIns="91425" wrap="square" tIns="45700">
            <a:noAutofit/>
          </a:bodyPr>
          <a:lstStyle/>
          <a:p>
            <a:pPr indent="-273050" lvl="0" marL="228600" rtl="0" algn="l">
              <a:spcBef>
                <a:spcPts val="0"/>
              </a:spcBef>
              <a:spcAft>
                <a:spcPts val="0"/>
              </a:spcAft>
              <a:buSzPts val="2500"/>
              <a:buFont typeface="Calibri"/>
              <a:buChar char="•"/>
            </a:pPr>
            <a:r>
              <a:rPr lang="en-CA" sz="2500">
                <a:latin typeface="Calibri"/>
                <a:ea typeface="Calibri"/>
                <a:cs typeface="Calibri"/>
                <a:sym typeface="Calibri"/>
              </a:rPr>
              <a:t>Les </a:t>
            </a:r>
            <a:r>
              <a:rPr b="1" lang="en-CA" sz="2500">
                <a:latin typeface="Calibri"/>
                <a:ea typeface="Calibri"/>
                <a:cs typeface="Calibri"/>
                <a:sym typeface="Calibri"/>
              </a:rPr>
              <a:t>municipalités</a:t>
            </a:r>
            <a:r>
              <a:rPr lang="en-CA" sz="2500">
                <a:latin typeface="Calibri"/>
                <a:ea typeface="Calibri"/>
                <a:cs typeface="Calibri"/>
                <a:sym typeface="Calibri"/>
              </a:rPr>
              <a:t> fournissent aux habitant.e.s de l’Ontario des services locaux essentiels.</a:t>
            </a:r>
            <a:endParaRPr sz="2500">
              <a:latin typeface="Calibri"/>
              <a:ea typeface="Calibri"/>
              <a:cs typeface="Calibri"/>
              <a:sym typeface="Calibri"/>
            </a:endParaRPr>
          </a:p>
          <a:p>
            <a:pPr indent="-50800" lvl="0" marL="228600" rtl="0" algn="l">
              <a:spcBef>
                <a:spcPts val="1000"/>
              </a:spcBef>
              <a:spcAft>
                <a:spcPts val="0"/>
              </a:spcAft>
              <a:buNone/>
            </a:pPr>
            <a:r>
              <a:t/>
            </a:r>
            <a:endParaRPr sz="1200">
              <a:latin typeface="Calibri"/>
              <a:ea typeface="Calibri"/>
              <a:cs typeface="Calibri"/>
              <a:sym typeface="Calibri"/>
            </a:endParaRPr>
          </a:p>
          <a:p>
            <a:pPr indent="-273050" lvl="0" marL="228600" rtl="0" algn="l">
              <a:spcBef>
                <a:spcPts val="1000"/>
              </a:spcBef>
              <a:spcAft>
                <a:spcPts val="0"/>
              </a:spcAft>
              <a:buSzPts val="2500"/>
              <a:buFont typeface="Calibri"/>
              <a:buChar char="•"/>
            </a:pPr>
            <a:r>
              <a:rPr lang="en-CA" sz="2500">
                <a:latin typeface="Calibri"/>
                <a:ea typeface="Calibri"/>
                <a:cs typeface="Calibri"/>
                <a:sym typeface="Calibri"/>
              </a:rPr>
              <a:t>Ces administrations locales sont responsables de la planification, de la croissance et du bien-être de leur communauté et ce, au moyen de lois, de règlements et de politiques.</a:t>
            </a:r>
            <a:endParaRPr sz="2500">
              <a:latin typeface="Calibri"/>
              <a:ea typeface="Calibri"/>
              <a:cs typeface="Calibri"/>
              <a:sym typeface="Calibri"/>
            </a:endParaRPr>
          </a:p>
        </p:txBody>
      </p:sp>
      <p:pic>
        <p:nvPicPr>
          <p:cNvPr id="67" name="Google Shape;67;p11"/>
          <p:cNvPicPr preferRelativeResize="0"/>
          <p:nvPr/>
        </p:nvPicPr>
        <p:blipFill rotWithShape="1">
          <a:blip r:embed="rId3">
            <a:alphaModFix/>
          </a:blip>
          <a:srcRect b="0" l="0" r="0" t="0"/>
          <a:stretch/>
        </p:blipFill>
        <p:spPr>
          <a:xfrm>
            <a:off x="2236038" y="4097125"/>
            <a:ext cx="4671925" cy="2465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type="title"/>
          </p:nvPr>
        </p:nvSpPr>
        <p:spPr>
          <a:xfrm>
            <a:off x="109728" y="248352"/>
            <a:ext cx="8869608"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400"/>
              <a:buNone/>
            </a:pPr>
            <a:r>
              <a:rPr lang="en-CA" sz="3900">
                <a:latin typeface="Calibri"/>
                <a:ea typeface="Calibri"/>
                <a:cs typeface="Calibri"/>
                <a:sym typeface="Calibri"/>
              </a:rPr>
              <a:t>Les municipalités en Ontario</a:t>
            </a:r>
            <a:endParaRPr sz="3900">
              <a:latin typeface="Calibri"/>
              <a:ea typeface="Calibri"/>
              <a:cs typeface="Calibri"/>
              <a:sym typeface="Calibri"/>
            </a:endParaRPr>
          </a:p>
        </p:txBody>
      </p:sp>
      <p:sp>
        <p:nvSpPr>
          <p:cNvPr id="73" name="Google Shape;73;p12"/>
          <p:cNvSpPr txBox="1"/>
          <p:nvPr>
            <p:ph idx="1" type="body"/>
          </p:nvPr>
        </p:nvSpPr>
        <p:spPr>
          <a:xfrm>
            <a:off x="396600" y="1442375"/>
            <a:ext cx="8350800" cy="4565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700"/>
              </a:spcBef>
              <a:spcAft>
                <a:spcPts val="0"/>
              </a:spcAft>
              <a:buNone/>
            </a:pPr>
            <a:r>
              <a:rPr lang="en-CA" sz="2400">
                <a:solidFill>
                  <a:schemeClr val="dk1"/>
                </a:solidFill>
                <a:latin typeface="Calibri"/>
                <a:ea typeface="Calibri"/>
                <a:cs typeface="Calibri"/>
                <a:sym typeface="Calibri"/>
              </a:rPr>
              <a:t>L’Ontario est divisée en 444 communautés appelées </a:t>
            </a:r>
            <a:r>
              <a:rPr b="1" lang="en-CA" sz="2400">
                <a:solidFill>
                  <a:schemeClr val="dk1"/>
                </a:solidFill>
                <a:latin typeface="Calibri"/>
                <a:ea typeface="Calibri"/>
                <a:cs typeface="Calibri"/>
                <a:sym typeface="Calibri"/>
              </a:rPr>
              <a:t>municipalités</a:t>
            </a:r>
            <a:r>
              <a:rPr lang="en-CA"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sz="2400">
                <a:solidFill>
                  <a:schemeClr val="dk1"/>
                </a:solidFill>
                <a:latin typeface="Calibri"/>
                <a:ea typeface="Calibri"/>
                <a:cs typeface="Calibri"/>
                <a:sym typeface="Calibri"/>
              </a:rPr>
              <a:t>Une municipalité peut s’appeler </a:t>
            </a:r>
            <a:r>
              <a:rPr b="1" lang="en-CA" sz="2400">
                <a:solidFill>
                  <a:schemeClr val="dk1"/>
                </a:solidFill>
                <a:latin typeface="Calibri"/>
                <a:ea typeface="Calibri"/>
                <a:cs typeface="Calibri"/>
                <a:sym typeface="Calibri"/>
              </a:rPr>
              <a:t>une cité, une</a:t>
            </a:r>
            <a:r>
              <a:rPr lang="en-CA" sz="2400">
                <a:solidFill>
                  <a:schemeClr val="dk1"/>
                </a:solidFill>
                <a:latin typeface="Calibri"/>
                <a:ea typeface="Calibri"/>
                <a:cs typeface="Calibri"/>
                <a:sym typeface="Calibri"/>
              </a:rPr>
              <a:t> </a:t>
            </a:r>
            <a:r>
              <a:rPr b="1" lang="en-CA" sz="2400">
                <a:solidFill>
                  <a:schemeClr val="dk1"/>
                </a:solidFill>
                <a:latin typeface="Calibri"/>
                <a:ea typeface="Calibri"/>
                <a:cs typeface="Calibri"/>
                <a:sym typeface="Calibri"/>
              </a:rPr>
              <a:t>ville, un village, un canton, un comté ou une région.</a:t>
            </a:r>
            <a:endParaRPr b="1" sz="24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sz="2400">
                <a:solidFill>
                  <a:schemeClr val="dk1"/>
                </a:solidFill>
                <a:latin typeface="Calibri"/>
                <a:ea typeface="Calibri"/>
                <a:cs typeface="Calibri"/>
                <a:sym typeface="Calibri"/>
              </a:rPr>
              <a:t>Chaque municipalité est chargée de fournir des services locaux et de gérer la croissance et le bien-être de la communauté. </a:t>
            </a:r>
            <a:endParaRPr sz="2400">
              <a:solidFill>
                <a:schemeClr val="dk1"/>
              </a:solidFill>
              <a:latin typeface="Calibri"/>
              <a:ea typeface="Calibri"/>
              <a:cs typeface="Calibri"/>
              <a:sym typeface="Calibri"/>
            </a:endParaRPr>
          </a:p>
          <a:p>
            <a:pPr indent="0" lvl="0" marL="0" rtl="0" algn="l">
              <a:lnSpc>
                <a:spcPct val="100000"/>
              </a:lnSpc>
              <a:spcBef>
                <a:spcPts val="700"/>
              </a:spcBef>
              <a:spcAft>
                <a:spcPts val="0"/>
              </a:spcAft>
              <a:buNone/>
            </a:pPr>
            <a:r>
              <a:t/>
            </a:r>
            <a:endParaRPr sz="2400">
              <a:solidFill>
                <a:schemeClr val="dk1"/>
              </a:solidFill>
              <a:latin typeface="Calibri"/>
              <a:ea typeface="Calibri"/>
              <a:cs typeface="Calibri"/>
              <a:sym typeface="Calibri"/>
            </a:endParaRPr>
          </a:p>
          <a:p>
            <a:pPr indent="-355790" lvl="0" marL="514350" rtl="0" algn="l">
              <a:lnSpc>
                <a:spcPct val="80000"/>
              </a:lnSpc>
              <a:spcBef>
                <a:spcPts val="700"/>
              </a:spcBef>
              <a:spcAft>
                <a:spcPts val="0"/>
              </a:spcAft>
              <a:buClr>
                <a:srgbClr val="FFFFFF"/>
              </a:buClr>
              <a:buSzPts val="2400"/>
              <a:buFont typeface="Calibri"/>
              <a:buNone/>
            </a:pPr>
            <a:r>
              <a:t/>
            </a:r>
            <a:endParaRPr sz="2400">
              <a:solidFill>
                <a:srgbClr val="3F3F3F"/>
              </a:solidFill>
              <a:latin typeface="Calibri"/>
              <a:ea typeface="Calibri"/>
              <a:cs typeface="Calibri"/>
              <a:sym typeface="Calibri"/>
            </a:endParaRPr>
          </a:p>
          <a:p>
            <a:pPr indent="0" lvl="0" marL="0" rtl="0" algn="l">
              <a:lnSpc>
                <a:spcPct val="70000"/>
              </a:lnSpc>
              <a:spcBef>
                <a:spcPts val="1000"/>
              </a:spcBef>
              <a:spcAft>
                <a:spcPts val="0"/>
              </a:spcAft>
              <a:buClr>
                <a:srgbClr val="3F3F3F"/>
              </a:buClr>
              <a:buSzPts val="2590"/>
              <a:buNone/>
            </a:pPr>
            <a:r>
              <a:t/>
            </a:r>
            <a:endParaRPr sz="2200">
              <a:solidFill>
                <a:srgbClr val="3F3F3F"/>
              </a:solidFill>
            </a:endParaRPr>
          </a:p>
        </p:txBody>
      </p:sp>
      <p:pic>
        <p:nvPicPr>
          <p:cNvPr descr="towns-in-ontario-4.jpg" id="74" name="Google Shape;74;p12"/>
          <p:cNvPicPr preferRelativeResize="0"/>
          <p:nvPr/>
        </p:nvPicPr>
        <p:blipFill rotWithShape="1">
          <a:blip r:embed="rId3">
            <a:alphaModFix/>
          </a:blip>
          <a:srcRect b="0" l="0" r="0" t="0"/>
          <a:stretch/>
        </p:blipFill>
        <p:spPr>
          <a:xfrm>
            <a:off x="2863874" y="4680123"/>
            <a:ext cx="3048076" cy="174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title"/>
          </p:nvPr>
        </p:nvSpPr>
        <p:spPr>
          <a:xfrm>
            <a:off x="0" y="203575"/>
            <a:ext cx="9072300" cy="87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CA" sz="3100">
                <a:latin typeface="Calibri"/>
                <a:ea typeface="Calibri"/>
                <a:cs typeface="Calibri"/>
                <a:sym typeface="Calibri"/>
              </a:rPr>
              <a:t>Les responsabilités des gouvernements municipaux </a:t>
            </a:r>
            <a:endParaRPr sz="2900">
              <a:latin typeface="Calibri"/>
              <a:ea typeface="Calibri"/>
              <a:cs typeface="Calibri"/>
              <a:sym typeface="Calibri"/>
            </a:endParaRPr>
          </a:p>
        </p:txBody>
      </p:sp>
      <p:pic>
        <p:nvPicPr>
          <p:cNvPr id="80" name="Google Shape;80;p13"/>
          <p:cNvPicPr preferRelativeResize="0"/>
          <p:nvPr/>
        </p:nvPicPr>
        <p:blipFill>
          <a:blip r:embed="rId3">
            <a:alphaModFix/>
          </a:blip>
          <a:stretch>
            <a:fillRect/>
          </a:stretch>
        </p:blipFill>
        <p:spPr>
          <a:xfrm>
            <a:off x="522550" y="1779903"/>
            <a:ext cx="2591450" cy="3227300"/>
          </a:xfrm>
          <a:prstGeom prst="rect">
            <a:avLst/>
          </a:prstGeom>
          <a:noFill/>
          <a:ln>
            <a:noFill/>
          </a:ln>
        </p:spPr>
      </p:pic>
      <p:pic>
        <p:nvPicPr>
          <p:cNvPr id="81" name="Google Shape;81;p13"/>
          <p:cNvPicPr preferRelativeResize="0"/>
          <p:nvPr/>
        </p:nvPicPr>
        <p:blipFill rotWithShape="1">
          <a:blip r:embed="rId4">
            <a:alphaModFix/>
          </a:blip>
          <a:srcRect b="24992" l="0" r="0" t="0"/>
          <a:stretch/>
        </p:blipFill>
        <p:spPr>
          <a:xfrm>
            <a:off x="3362025" y="1993038"/>
            <a:ext cx="2245075" cy="2380800"/>
          </a:xfrm>
          <a:prstGeom prst="rect">
            <a:avLst/>
          </a:prstGeom>
          <a:noFill/>
          <a:ln>
            <a:noFill/>
          </a:ln>
        </p:spPr>
      </p:pic>
      <p:pic>
        <p:nvPicPr>
          <p:cNvPr id="82" name="Google Shape;82;p13"/>
          <p:cNvPicPr preferRelativeResize="0"/>
          <p:nvPr/>
        </p:nvPicPr>
        <p:blipFill>
          <a:blip r:embed="rId5">
            <a:alphaModFix/>
          </a:blip>
          <a:stretch>
            <a:fillRect/>
          </a:stretch>
        </p:blipFill>
        <p:spPr>
          <a:xfrm>
            <a:off x="6281975" y="1908425"/>
            <a:ext cx="2245075" cy="2370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628650" y="373439"/>
            <a:ext cx="7886700" cy="80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CA" sz="3200">
                <a:solidFill>
                  <a:srgbClr val="FFFFFF"/>
                </a:solidFill>
                <a:latin typeface="Calibri"/>
                <a:ea typeface="Calibri"/>
                <a:cs typeface="Calibri"/>
                <a:sym typeface="Calibri"/>
              </a:rPr>
              <a:t>Principales caractéristiques des municipalités</a:t>
            </a:r>
            <a:endParaRPr sz="2900"/>
          </a:p>
        </p:txBody>
      </p:sp>
      <p:sp>
        <p:nvSpPr>
          <p:cNvPr id="88" name="Google Shape;88;p14"/>
          <p:cNvSpPr txBox="1"/>
          <p:nvPr>
            <p:ph idx="1" type="body"/>
          </p:nvPr>
        </p:nvSpPr>
        <p:spPr>
          <a:xfrm>
            <a:off x="279775" y="1407400"/>
            <a:ext cx="6218400" cy="47115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Les municipalités ont plusieurs caractéristiques essentielles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Clr>
                <a:schemeClr val="dk1"/>
              </a:buClr>
              <a:buSzPct val="39285"/>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rPr>
              <a:t>1) </a:t>
            </a:r>
            <a:r>
              <a:rPr lang="en-CA">
                <a:solidFill>
                  <a:schemeClr val="dk1"/>
                </a:solidFill>
                <a:latin typeface="Calibri"/>
                <a:ea typeface="Calibri"/>
                <a:cs typeface="Calibri"/>
                <a:sym typeface="Calibri"/>
              </a:rPr>
              <a:t>Une zone géographique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précise délimitée par des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frontières</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2)  </a:t>
            </a:r>
            <a:r>
              <a:rPr lang="en-CA">
                <a:solidFill>
                  <a:schemeClr val="dk1"/>
                </a:solidFill>
                <a:latin typeface="Calibri"/>
                <a:ea typeface="Calibri"/>
                <a:cs typeface="Calibri"/>
                <a:sym typeface="Calibri"/>
              </a:rPr>
              <a:t>Le pouvoir de percevoir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des impôts</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a:solidFill>
                  <a:schemeClr val="dk1"/>
                </a:solidFill>
                <a:latin typeface="Calibri"/>
                <a:ea typeface="Calibri"/>
                <a:cs typeface="Calibri"/>
                <a:sym typeface="Calibri"/>
              </a:rPr>
              <a:t>3)  </a:t>
            </a:r>
            <a:r>
              <a:rPr lang="en-CA">
                <a:solidFill>
                  <a:schemeClr val="dk1"/>
                </a:solidFill>
                <a:latin typeface="Calibri"/>
                <a:ea typeface="Calibri"/>
                <a:cs typeface="Calibri"/>
                <a:sym typeface="Calibri"/>
              </a:rPr>
              <a:t>Un conseil élu</a:t>
            </a:r>
            <a:endParaRPr>
              <a:solidFill>
                <a:schemeClr val="dk1"/>
              </a:solidFill>
              <a:latin typeface="Calibri"/>
              <a:ea typeface="Calibri"/>
              <a:cs typeface="Calibri"/>
              <a:sym typeface="Calibri"/>
            </a:endParaRPr>
          </a:p>
        </p:txBody>
      </p:sp>
      <p:pic>
        <p:nvPicPr>
          <p:cNvPr id="89" name="Google Shape;89;p14"/>
          <p:cNvPicPr preferRelativeResize="0"/>
          <p:nvPr/>
        </p:nvPicPr>
        <p:blipFill>
          <a:blip r:embed="rId3">
            <a:alphaModFix/>
          </a:blip>
          <a:stretch>
            <a:fillRect/>
          </a:stretch>
        </p:blipFill>
        <p:spPr>
          <a:xfrm>
            <a:off x="4409575" y="1570051"/>
            <a:ext cx="4591676" cy="357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5"/>
          <p:cNvSpPr txBox="1"/>
          <p:nvPr>
            <p:ph type="title"/>
          </p:nvPr>
        </p:nvSpPr>
        <p:spPr>
          <a:xfrm>
            <a:off x="628650" y="373439"/>
            <a:ext cx="78867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sz="4000">
                <a:solidFill>
                  <a:srgbClr val="FFFFFF"/>
                </a:solidFill>
                <a:latin typeface="Calibri"/>
                <a:ea typeface="Calibri"/>
                <a:cs typeface="Calibri"/>
                <a:sym typeface="Calibri"/>
              </a:rPr>
              <a:t>Impôt foncier</a:t>
            </a:r>
            <a:endParaRPr/>
          </a:p>
        </p:txBody>
      </p:sp>
      <p:sp>
        <p:nvSpPr>
          <p:cNvPr id="95" name="Google Shape;95;p15"/>
          <p:cNvSpPr txBox="1"/>
          <p:nvPr>
            <p:ph idx="1" type="body"/>
          </p:nvPr>
        </p:nvSpPr>
        <p:spPr>
          <a:xfrm>
            <a:off x="319825" y="1465550"/>
            <a:ext cx="8620800" cy="4711500"/>
          </a:xfrm>
          <a:prstGeom prst="rect">
            <a:avLst/>
          </a:prstGeom>
        </p:spPr>
        <p:txBody>
          <a:bodyPr anchorCtr="0" anchor="t" bIns="45700" lIns="91425" spcFirstLastPara="1" rIns="91425" wrap="square" tIns="45700">
            <a:normAutofit/>
          </a:bodyPr>
          <a:lstStyle/>
          <a:p>
            <a:pPr indent="0" lvl="0" marL="0" rtl="0" algn="l">
              <a:lnSpc>
                <a:spcPct val="115000"/>
              </a:lnSpc>
              <a:spcBef>
                <a:spcPts val="700"/>
              </a:spcBef>
              <a:spcAft>
                <a:spcPts val="0"/>
              </a:spcAft>
              <a:buNone/>
            </a:pPr>
            <a:r>
              <a:rPr b="1" lang="en-CA" sz="2600">
                <a:solidFill>
                  <a:schemeClr val="dk1"/>
                </a:solidFill>
                <a:latin typeface="Calibri"/>
                <a:ea typeface="Calibri"/>
                <a:cs typeface="Calibri"/>
                <a:sym typeface="Calibri"/>
              </a:rPr>
              <a:t>Les impôts fonciers </a:t>
            </a:r>
            <a:r>
              <a:rPr lang="en-CA" sz="2600">
                <a:solidFill>
                  <a:schemeClr val="dk1"/>
                </a:solidFill>
                <a:latin typeface="Calibri"/>
                <a:ea typeface="Calibri"/>
                <a:cs typeface="Calibri"/>
                <a:sym typeface="Calibri"/>
              </a:rPr>
              <a:t>sont les principales sources de </a:t>
            </a:r>
            <a:r>
              <a:rPr b="1" lang="en-CA" sz="2600">
                <a:solidFill>
                  <a:schemeClr val="dk1"/>
                </a:solidFill>
                <a:latin typeface="Calibri"/>
                <a:ea typeface="Calibri"/>
                <a:cs typeface="Calibri"/>
                <a:sym typeface="Calibri"/>
              </a:rPr>
              <a:t>revenu </a:t>
            </a:r>
            <a:r>
              <a:rPr lang="en-CA" sz="2600">
                <a:solidFill>
                  <a:schemeClr val="dk1"/>
                </a:solidFill>
                <a:latin typeface="Calibri"/>
                <a:ea typeface="Calibri"/>
                <a:cs typeface="Calibri"/>
                <a:sym typeface="Calibri"/>
              </a:rPr>
              <a:t>des municipalités.</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None/>
            </a:pPr>
            <a:r>
              <a:rPr lang="en-CA" sz="2600">
                <a:solidFill>
                  <a:schemeClr val="dk1"/>
                </a:solidFill>
                <a:latin typeface="Calibri"/>
                <a:ea typeface="Calibri"/>
                <a:cs typeface="Calibri"/>
                <a:sym typeface="Calibri"/>
              </a:rPr>
              <a:t>Si vous êtes propriétaire, vous devez payer un certain pourcentage de la valeur de votre propriété en impôt chaque année à votre municipalité. L’argent ainsi perçu sert à payer des services locaux et est en partie investi dans le système d’éducation.</a:t>
            </a:r>
            <a:endParaRPr sz="2600">
              <a:solidFill>
                <a:schemeClr val="dk1"/>
              </a:solidFill>
              <a:latin typeface="Calibri"/>
              <a:ea typeface="Calibri"/>
              <a:cs typeface="Calibri"/>
              <a:sym typeface="Calibri"/>
            </a:endParaRPr>
          </a:p>
          <a:p>
            <a:pPr indent="0" lvl="0" marL="0" rtl="0" algn="l">
              <a:lnSpc>
                <a:spcPct val="115000"/>
              </a:lnSpc>
              <a:spcBef>
                <a:spcPts val="700"/>
              </a:spcBef>
              <a:spcAft>
                <a:spcPts val="0"/>
              </a:spcAft>
              <a:buClr>
                <a:schemeClr val="dk1"/>
              </a:buClr>
              <a:buSzPts val="1100"/>
              <a:buFont typeface="Arial"/>
              <a:buNone/>
            </a:pPr>
            <a:r>
              <a:t/>
            </a:r>
            <a:endParaRPr sz="2600">
              <a:solidFill>
                <a:schemeClr val="dk1"/>
              </a:solidFill>
            </a:endParaRPr>
          </a:p>
          <a:p>
            <a:pPr indent="0" lvl="0" marL="0" rtl="0" algn="l">
              <a:spcBef>
                <a:spcPts val="1000"/>
              </a:spcBef>
              <a:spcAft>
                <a:spcPts val="0"/>
              </a:spcAft>
              <a:buNone/>
            </a:pPr>
            <a:r>
              <a:t/>
            </a:r>
            <a:endParaRPr>
              <a:solidFill>
                <a:schemeClr val="dk1"/>
              </a:solidFill>
            </a:endParaRPr>
          </a:p>
        </p:txBody>
      </p:sp>
      <p:pic>
        <p:nvPicPr>
          <p:cNvPr id="96" name="Google Shape;96;p15"/>
          <p:cNvPicPr preferRelativeResize="0"/>
          <p:nvPr/>
        </p:nvPicPr>
        <p:blipFill>
          <a:blip r:embed="rId3">
            <a:alphaModFix/>
          </a:blip>
          <a:stretch>
            <a:fillRect/>
          </a:stretch>
        </p:blipFill>
        <p:spPr>
          <a:xfrm>
            <a:off x="3277574" y="4579275"/>
            <a:ext cx="2588850" cy="194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628650" y="365127"/>
            <a:ext cx="7886700" cy="83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3900">
                <a:latin typeface="Calibri"/>
                <a:ea typeface="Calibri"/>
                <a:cs typeface="Calibri"/>
                <a:sym typeface="Calibri"/>
              </a:rPr>
              <a:t>Types de municipalités</a:t>
            </a:r>
            <a:endParaRPr sz="3900">
              <a:latin typeface="Calibri"/>
              <a:ea typeface="Calibri"/>
              <a:cs typeface="Calibri"/>
              <a:sym typeface="Calibri"/>
            </a:endParaRPr>
          </a:p>
        </p:txBody>
      </p:sp>
      <p:sp>
        <p:nvSpPr>
          <p:cNvPr id="102" name="Google Shape;102;p16"/>
          <p:cNvSpPr txBox="1"/>
          <p:nvPr>
            <p:ph idx="1" type="body"/>
          </p:nvPr>
        </p:nvSpPr>
        <p:spPr>
          <a:xfrm>
            <a:off x="87225" y="1358450"/>
            <a:ext cx="8867700" cy="4151100"/>
          </a:xfrm>
          <a:prstGeom prst="rect">
            <a:avLst/>
          </a:prstGeom>
          <a:noFill/>
          <a:ln>
            <a:noFill/>
          </a:ln>
        </p:spPr>
        <p:txBody>
          <a:bodyPr anchorCtr="0" anchor="t" bIns="45700" lIns="91425" spcFirstLastPara="1" rIns="91425" wrap="square" tIns="45700">
            <a:normAutofit lnSpcReduction="20000"/>
          </a:bodyPr>
          <a:lstStyle/>
          <a:p>
            <a:pPr indent="-393700" lvl="0" marL="457200" rtl="0" algn="l">
              <a:lnSpc>
                <a:spcPct val="115000"/>
              </a:lnSpc>
              <a:spcBef>
                <a:spcPts val="60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Il y a trois types de municipalités en Ontario.</a:t>
            </a:r>
            <a:endParaRPr sz="2600">
              <a:solidFill>
                <a:schemeClr val="dk1"/>
              </a:solidFill>
              <a:latin typeface="Calibri"/>
              <a:ea typeface="Calibri"/>
              <a:cs typeface="Calibri"/>
              <a:sym typeface="Calibri"/>
            </a:endParaRPr>
          </a:p>
          <a:p>
            <a:pPr indent="0" lvl="0" marL="228600" rtl="0" algn="l">
              <a:lnSpc>
                <a:spcPct val="115000"/>
              </a:lnSpc>
              <a:spcBef>
                <a:spcPts val="600"/>
              </a:spcBef>
              <a:spcAft>
                <a:spcPts val="0"/>
              </a:spcAft>
              <a:buNone/>
            </a:pPr>
            <a:r>
              <a:rPr lang="en-CA" sz="2600">
                <a:solidFill>
                  <a:schemeClr val="dk1"/>
                </a:solidFill>
                <a:latin typeface="Calibri"/>
                <a:ea typeface="Calibri"/>
                <a:cs typeface="Calibri"/>
                <a:sym typeface="Calibri"/>
              </a:rPr>
              <a:t>   </a:t>
            </a:r>
            <a:r>
              <a:rPr lang="en-CA" sz="2200">
                <a:solidFill>
                  <a:schemeClr val="dk1"/>
                </a:solidFill>
                <a:latin typeface="Calibri"/>
                <a:ea typeface="Calibri"/>
                <a:cs typeface="Calibri"/>
                <a:sym typeface="Calibri"/>
              </a:rPr>
              <a:t>Système à palier unique :</a:t>
            </a:r>
            <a:endParaRPr sz="2200">
              <a:solidFill>
                <a:schemeClr val="dk1"/>
              </a:solidFill>
              <a:latin typeface="Calibri"/>
              <a:ea typeface="Calibri"/>
              <a:cs typeface="Calibri"/>
              <a:sym typeface="Calibri"/>
            </a:endParaRPr>
          </a:p>
          <a:p>
            <a:pPr indent="0" lvl="0" marL="228600" rtl="0" algn="l">
              <a:lnSpc>
                <a:spcPct val="115000"/>
              </a:lnSpc>
              <a:spcBef>
                <a:spcPts val="500"/>
              </a:spcBef>
              <a:spcAft>
                <a:spcPts val="0"/>
              </a:spcAft>
              <a:buNone/>
            </a:pPr>
            <a:r>
              <a:rPr lang="en-CA" sz="2200">
                <a:solidFill>
                  <a:schemeClr val="dk1"/>
                </a:solidFill>
              </a:rPr>
              <a:t>– </a:t>
            </a:r>
            <a:r>
              <a:rPr lang="en-CA" sz="2200">
                <a:solidFill>
                  <a:schemeClr val="dk1"/>
                </a:solidFill>
                <a:latin typeface="Calibri"/>
                <a:ea typeface="Calibri"/>
                <a:cs typeface="Calibri"/>
                <a:sym typeface="Calibri"/>
              </a:rPr>
              <a:t>Une municipalité à </a:t>
            </a:r>
            <a:r>
              <a:rPr b="1" lang="en-CA" sz="2200">
                <a:solidFill>
                  <a:schemeClr val="dk1"/>
                </a:solidFill>
                <a:latin typeface="Calibri"/>
                <a:ea typeface="Calibri"/>
                <a:cs typeface="Calibri"/>
                <a:sym typeface="Calibri"/>
              </a:rPr>
              <a:t>palier unique</a:t>
            </a:r>
            <a:r>
              <a:rPr lang="en-CA" sz="2200">
                <a:solidFill>
                  <a:schemeClr val="dk1"/>
                </a:solidFill>
                <a:latin typeface="Calibri"/>
                <a:ea typeface="Calibri"/>
                <a:cs typeface="Calibri"/>
                <a:sym typeface="Calibri"/>
              </a:rPr>
              <a:t> repose sur une seule autorité représentée par un conseil local qui agit de façon indépendante.</a:t>
            </a:r>
            <a:endParaRPr sz="2200">
              <a:solidFill>
                <a:schemeClr val="dk1"/>
              </a:solidFill>
              <a:latin typeface="Calibri"/>
              <a:ea typeface="Calibri"/>
              <a:cs typeface="Calibri"/>
              <a:sym typeface="Calibri"/>
            </a:endParaRPr>
          </a:p>
          <a:p>
            <a:pPr indent="0" lvl="0" marL="228600" rtl="0" algn="l">
              <a:lnSpc>
                <a:spcPct val="115000"/>
              </a:lnSpc>
              <a:spcBef>
                <a:spcPts val="500"/>
              </a:spcBef>
              <a:spcAft>
                <a:spcPts val="0"/>
              </a:spcAft>
              <a:buNone/>
            </a:pPr>
            <a:r>
              <a:t/>
            </a:r>
            <a:endParaRPr sz="2200">
              <a:solidFill>
                <a:schemeClr val="dk1"/>
              </a:solidFill>
              <a:latin typeface="Calibri"/>
              <a:ea typeface="Calibri"/>
              <a:cs typeface="Calibri"/>
              <a:sym typeface="Calibri"/>
            </a:endParaRPr>
          </a:p>
          <a:p>
            <a:pPr indent="0" lvl="0" marL="228600" rtl="0" algn="l">
              <a:lnSpc>
                <a:spcPct val="115000"/>
              </a:lnSpc>
              <a:spcBef>
                <a:spcPts val="500"/>
              </a:spcBef>
              <a:spcAft>
                <a:spcPts val="0"/>
              </a:spcAft>
              <a:buNone/>
            </a:pPr>
            <a:r>
              <a:rPr lang="en-CA" sz="2200">
                <a:solidFill>
                  <a:schemeClr val="dk1"/>
                </a:solidFill>
                <a:latin typeface="Calibri"/>
                <a:ea typeface="Calibri"/>
                <a:cs typeface="Calibri"/>
                <a:sym typeface="Calibri"/>
              </a:rPr>
              <a:t>Système à deux paliers :</a:t>
            </a:r>
            <a:endParaRPr sz="2200">
              <a:solidFill>
                <a:schemeClr val="dk1"/>
              </a:solidFill>
              <a:latin typeface="Calibri"/>
              <a:ea typeface="Calibri"/>
              <a:cs typeface="Calibri"/>
              <a:sym typeface="Calibri"/>
            </a:endParaRPr>
          </a:p>
          <a:p>
            <a:pPr indent="0" lvl="0" marL="228600" rtl="0" algn="l">
              <a:lnSpc>
                <a:spcPct val="115000"/>
              </a:lnSpc>
              <a:spcBef>
                <a:spcPts val="500"/>
              </a:spcBef>
              <a:spcAft>
                <a:spcPts val="0"/>
              </a:spcAft>
              <a:buNone/>
            </a:pPr>
            <a:r>
              <a:rPr lang="en-CA" sz="2200">
                <a:solidFill>
                  <a:schemeClr val="dk1"/>
                </a:solidFill>
              </a:rPr>
              <a:t>– </a:t>
            </a:r>
            <a:r>
              <a:rPr lang="en-CA" sz="2200">
                <a:solidFill>
                  <a:schemeClr val="dk1"/>
                </a:solidFill>
                <a:latin typeface="Calibri"/>
                <a:ea typeface="Calibri"/>
                <a:cs typeface="Calibri"/>
                <a:sym typeface="Calibri"/>
              </a:rPr>
              <a:t>Une </a:t>
            </a:r>
            <a:r>
              <a:rPr b="1" lang="en-CA" sz="2200">
                <a:solidFill>
                  <a:schemeClr val="dk1"/>
                </a:solidFill>
                <a:latin typeface="Calibri"/>
                <a:ea typeface="Calibri"/>
                <a:cs typeface="Calibri"/>
                <a:sym typeface="Calibri"/>
              </a:rPr>
              <a:t>municipalité de palier inférieur </a:t>
            </a:r>
            <a:r>
              <a:rPr lang="en-CA" sz="2200">
                <a:solidFill>
                  <a:schemeClr val="dk1"/>
                </a:solidFill>
                <a:latin typeface="Calibri"/>
                <a:ea typeface="Calibri"/>
                <a:cs typeface="Calibri"/>
                <a:sym typeface="Calibri"/>
              </a:rPr>
              <a:t>est administrée par des autorités et un conseil </a:t>
            </a:r>
            <a:r>
              <a:rPr lang="en-CA" sz="2200">
                <a:solidFill>
                  <a:schemeClr val="dk1"/>
                </a:solidFill>
                <a:latin typeface="Calibri"/>
                <a:ea typeface="Calibri"/>
                <a:cs typeface="Calibri"/>
                <a:sym typeface="Calibri"/>
              </a:rPr>
              <a:t>locaux</a:t>
            </a:r>
            <a:r>
              <a:rPr lang="en-CA" sz="2200">
                <a:solidFill>
                  <a:schemeClr val="dk1"/>
                </a:solidFill>
                <a:latin typeface="Calibri"/>
                <a:ea typeface="Calibri"/>
                <a:cs typeface="Calibri"/>
                <a:sym typeface="Calibri"/>
              </a:rPr>
              <a:t> (comme une municipalité à palier unique).</a:t>
            </a:r>
            <a:endParaRPr sz="2200">
              <a:solidFill>
                <a:schemeClr val="dk1"/>
              </a:solidFill>
              <a:latin typeface="Calibri"/>
              <a:ea typeface="Calibri"/>
              <a:cs typeface="Calibri"/>
              <a:sym typeface="Calibri"/>
            </a:endParaRPr>
          </a:p>
          <a:p>
            <a:pPr indent="0" lvl="0" marL="228600" rtl="0" algn="l">
              <a:lnSpc>
                <a:spcPct val="115000"/>
              </a:lnSpc>
              <a:spcBef>
                <a:spcPts val="500"/>
              </a:spcBef>
              <a:spcAft>
                <a:spcPts val="0"/>
              </a:spcAft>
              <a:buNone/>
            </a:pPr>
            <a:r>
              <a:rPr lang="en-CA" sz="2200">
                <a:solidFill>
                  <a:schemeClr val="dk1"/>
                </a:solidFill>
              </a:rPr>
              <a:t>– </a:t>
            </a:r>
            <a:r>
              <a:rPr lang="en-CA" sz="2200">
                <a:solidFill>
                  <a:schemeClr val="dk1"/>
                </a:solidFill>
                <a:latin typeface="Calibri"/>
                <a:ea typeface="Calibri"/>
                <a:cs typeface="Calibri"/>
                <a:sym typeface="Calibri"/>
              </a:rPr>
              <a:t>Une </a:t>
            </a:r>
            <a:r>
              <a:rPr b="1" lang="en-CA" sz="2200">
                <a:solidFill>
                  <a:schemeClr val="dk1"/>
                </a:solidFill>
                <a:latin typeface="Calibri"/>
                <a:ea typeface="Calibri"/>
                <a:cs typeface="Calibri"/>
                <a:sym typeface="Calibri"/>
              </a:rPr>
              <a:t>municipalité de palier supérieur</a:t>
            </a:r>
            <a:r>
              <a:rPr lang="en-CA" sz="2200">
                <a:solidFill>
                  <a:schemeClr val="dk1"/>
                </a:solidFill>
                <a:latin typeface="Calibri"/>
                <a:ea typeface="Calibri"/>
                <a:cs typeface="Calibri"/>
                <a:sym typeface="Calibri"/>
              </a:rPr>
              <a:t> est administrée par des autorités et un conseil </a:t>
            </a:r>
            <a:r>
              <a:rPr lang="en-CA" sz="2200">
                <a:solidFill>
                  <a:schemeClr val="dk1"/>
                </a:solidFill>
                <a:latin typeface="Calibri"/>
                <a:ea typeface="Calibri"/>
                <a:cs typeface="Calibri"/>
                <a:sym typeface="Calibri"/>
              </a:rPr>
              <a:t>régionaux,</a:t>
            </a:r>
            <a:r>
              <a:rPr lang="en-CA" sz="2200">
                <a:solidFill>
                  <a:schemeClr val="dk1"/>
                </a:solidFill>
                <a:latin typeface="Calibri"/>
                <a:ea typeface="Calibri"/>
                <a:cs typeface="Calibri"/>
                <a:sym typeface="Calibri"/>
              </a:rPr>
              <a:t> et fournit des services à deux ou plusieurs municipalités de palier inférieur. </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7"/>
          <p:cNvPicPr preferRelativeResize="0"/>
          <p:nvPr/>
        </p:nvPicPr>
        <p:blipFill>
          <a:blip r:embed="rId3">
            <a:alphaModFix/>
          </a:blip>
          <a:stretch>
            <a:fillRect/>
          </a:stretch>
        </p:blipFill>
        <p:spPr>
          <a:xfrm>
            <a:off x="4481050" y="1465550"/>
            <a:ext cx="3630800" cy="3630800"/>
          </a:xfrm>
          <a:prstGeom prst="rect">
            <a:avLst/>
          </a:prstGeom>
          <a:noFill/>
          <a:ln>
            <a:noFill/>
          </a:ln>
        </p:spPr>
      </p:pic>
      <p:sp>
        <p:nvSpPr>
          <p:cNvPr id="108" name="Google Shape;108;p17"/>
          <p:cNvSpPr txBox="1"/>
          <p:nvPr>
            <p:ph type="title"/>
          </p:nvPr>
        </p:nvSpPr>
        <p:spPr>
          <a:xfrm>
            <a:off x="628650" y="373439"/>
            <a:ext cx="7886700" cy="807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CA" sz="4000">
                <a:solidFill>
                  <a:srgbClr val="FFFFFF"/>
                </a:solidFill>
                <a:latin typeface="Calibri"/>
                <a:ea typeface="Calibri"/>
                <a:cs typeface="Calibri"/>
                <a:sym typeface="Calibri"/>
              </a:rPr>
              <a:t>Municipalités à palier unique</a:t>
            </a:r>
            <a:endParaRPr/>
          </a:p>
        </p:txBody>
      </p:sp>
      <p:sp>
        <p:nvSpPr>
          <p:cNvPr id="109" name="Google Shape;109;p17"/>
          <p:cNvSpPr txBox="1"/>
          <p:nvPr>
            <p:ph idx="1" type="body"/>
          </p:nvPr>
        </p:nvSpPr>
        <p:spPr>
          <a:xfrm>
            <a:off x="628650" y="1465546"/>
            <a:ext cx="7886700" cy="1107600"/>
          </a:xfrm>
          <a:prstGeom prst="rect">
            <a:avLst/>
          </a:prstGeom>
        </p:spPr>
        <p:txBody>
          <a:bodyPr anchorCtr="0" anchor="t" bIns="45700" lIns="91425" spcFirstLastPara="1" rIns="91425" wrap="square" tIns="45700">
            <a:noAutofit/>
          </a:bodyPr>
          <a:lstStyle/>
          <a:p>
            <a:pPr indent="-413702" lvl="0" marL="457200" rtl="0" algn="l">
              <a:lnSpc>
                <a:spcPct val="115000"/>
              </a:lnSpc>
              <a:spcBef>
                <a:spcPts val="600"/>
              </a:spcBef>
              <a:spcAft>
                <a:spcPts val="0"/>
              </a:spcAft>
              <a:buClr>
                <a:schemeClr val="dk1"/>
              </a:buClr>
              <a:buSzPts val="2915"/>
              <a:buFont typeface="Calibri"/>
              <a:buChar char="●"/>
            </a:pPr>
            <a:r>
              <a:rPr lang="en-CA" sz="2915">
                <a:solidFill>
                  <a:schemeClr val="dk1"/>
                </a:solidFill>
                <a:latin typeface="Calibri"/>
                <a:ea typeface="Calibri"/>
                <a:cs typeface="Calibri"/>
                <a:sym typeface="Calibri"/>
              </a:rPr>
              <a:t>Il y a 173 municipalités à palier unique en Ontario. Quelques exemples :</a:t>
            </a:r>
            <a:endParaRPr sz="2915">
              <a:solidFill>
                <a:schemeClr val="dk1"/>
              </a:solidFill>
              <a:latin typeface="Calibri"/>
              <a:ea typeface="Calibri"/>
              <a:cs typeface="Calibri"/>
              <a:sym typeface="Calibri"/>
            </a:endParaRPr>
          </a:p>
          <a:p>
            <a:pPr indent="0" lvl="0" marL="0" rtl="0" algn="l">
              <a:spcBef>
                <a:spcPts val="1000"/>
              </a:spcBef>
              <a:spcAft>
                <a:spcPts val="0"/>
              </a:spcAft>
              <a:buSzPts val="852"/>
              <a:buNone/>
            </a:pPr>
            <a:r>
              <a:t/>
            </a:r>
            <a:endParaRPr sz="3070">
              <a:solidFill>
                <a:schemeClr val="dk1"/>
              </a:solidFill>
            </a:endParaRPr>
          </a:p>
        </p:txBody>
      </p:sp>
      <p:pic>
        <p:nvPicPr>
          <p:cNvPr id="110" name="Google Shape;110;p17"/>
          <p:cNvPicPr preferRelativeResize="0"/>
          <p:nvPr/>
        </p:nvPicPr>
        <p:blipFill>
          <a:blip r:embed="rId4">
            <a:alphaModFix/>
          </a:blip>
          <a:stretch>
            <a:fillRect/>
          </a:stretch>
        </p:blipFill>
        <p:spPr>
          <a:xfrm>
            <a:off x="541425" y="2780975"/>
            <a:ext cx="3281899" cy="999950"/>
          </a:xfrm>
          <a:prstGeom prst="rect">
            <a:avLst/>
          </a:prstGeom>
          <a:noFill/>
          <a:ln>
            <a:noFill/>
          </a:ln>
        </p:spPr>
      </p:pic>
      <p:pic>
        <p:nvPicPr>
          <p:cNvPr id="111" name="Google Shape;111;p17"/>
          <p:cNvPicPr preferRelativeResize="0"/>
          <p:nvPr/>
        </p:nvPicPr>
        <p:blipFill>
          <a:blip r:embed="rId5">
            <a:alphaModFix/>
          </a:blip>
          <a:stretch>
            <a:fillRect/>
          </a:stretch>
        </p:blipFill>
        <p:spPr>
          <a:xfrm>
            <a:off x="436625" y="4088425"/>
            <a:ext cx="4044414" cy="1282375"/>
          </a:xfrm>
          <a:prstGeom prst="rect">
            <a:avLst/>
          </a:prstGeom>
          <a:noFill/>
          <a:ln>
            <a:noFill/>
          </a:ln>
        </p:spPr>
      </p:pic>
      <p:pic>
        <p:nvPicPr>
          <p:cNvPr id="112" name="Google Shape;112;p17"/>
          <p:cNvPicPr preferRelativeResize="0"/>
          <p:nvPr/>
        </p:nvPicPr>
        <p:blipFill>
          <a:blip r:embed="rId6">
            <a:alphaModFix/>
          </a:blip>
          <a:stretch>
            <a:fillRect/>
          </a:stretch>
        </p:blipFill>
        <p:spPr>
          <a:xfrm>
            <a:off x="4661371" y="3972988"/>
            <a:ext cx="3450475" cy="151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