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f2a0a744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f2a0a7445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f2a0a7445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f2a0a744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f2a0a744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f2a0a744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f2a0a7445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f2a0a744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f2a0a7445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f2a0a744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f2a0a7445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f2a0a744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idx="4294967295"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4000">
                <a:latin typeface="Calibri"/>
                <a:ea typeface="Calibri"/>
                <a:cs typeface="Calibri"/>
                <a:sym typeface="Calibri"/>
              </a:rPr>
              <a:t>DIAPORAMA </a:t>
            </a:r>
            <a:r>
              <a:rPr b="1" i="0" lang="en-CA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:</a:t>
            </a:r>
            <a:br>
              <a:rPr b="1" i="0" lang="en-CA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000">
                <a:latin typeface="Calibri"/>
                <a:ea typeface="Calibri"/>
                <a:cs typeface="Calibri"/>
                <a:sym typeface="Calibri"/>
              </a:rPr>
              <a:t>Ma communauté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Palier inférieur et palier supérieur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28650" y="1465549"/>
            <a:ext cx="8021100" cy="18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y a 241 municipalités de palier inférieur et 30 municipalités de palier supérieur. Par exemple, la région de Peel est une municipalité de palier supérieur pour trois municipalités de palier inférieur.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439" y="2826588"/>
            <a:ext cx="3628050" cy="8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500" y="3832500"/>
            <a:ext cx="319925" cy="5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8363" y="4111400"/>
            <a:ext cx="2028200" cy="11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000" y="4002955"/>
            <a:ext cx="2762975" cy="77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4950" y="4061796"/>
            <a:ext cx="2762975" cy="7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0975" y="5356396"/>
            <a:ext cx="2762975" cy="88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Conseils locaux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conseil local (palier unique ou palier supérieur) est composé d’un.e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chef.fe du conseil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appelé la.le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maire.sse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la.le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préfèt.e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 d’autres membres, appelé.e.s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conseiller.ère.s 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échevin.e.s.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maire.sse.s et préfèt.e.s sont élu.e.s par tous les électeur.rice.s de la municipalité. On parle alors d’un système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s’appliquant à l’ensemble.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conseiller.ère.s et échevin.e.s peuvent être élu.e.s par l’ensemble des électeur.tice.s ou selon un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par quartier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(où la municipalité est divisée en plus petites sections).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4000">
                <a:latin typeface="Calibri"/>
                <a:ea typeface="Calibri"/>
                <a:cs typeface="Calibri"/>
                <a:sym typeface="Calibri"/>
              </a:rPr>
              <a:t>Le rôle du conseil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245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membres du conseil dirigent la municipalité en menant les activités suivantes 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Écouter les préoccupations et idées de leurs électeur.rice.s (celleux qui habitent dans la communauté)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Assister aux réunions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les rapports des représentant.e.s municipaux.les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Créer des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règlements municipaux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(règles) dans le but d’améliorer la municipalité et en débattre.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013" y="4977773"/>
            <a:ext cx="3145973" cy="16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628650" y="24835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628650" y="1426350"/>
            <a:ext cx="61899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Pouvez-vous identifier </a:t>
            </a: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 problèmes ou </a:t>
            </a: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 défis auxquels fait face la communauté?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Voyez-vous des possibilités d'amélioration?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Quelles actions pourraient être menées afin d'apporter un changement positif au sein de la communauté?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Comment peut-on devenir un.e membre actif.ve de la communauté?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8538" y="25044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628650" y="1619076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Quelles sont les fonctions des municipalités?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De quelle manière le milieu géographique a-t-il façonné ma communauté?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Quelles types d’actions peuvent aider à développer ma communauté?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628650" y="24835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Questions guides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2377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800">
                <a:latin typeface="Calibri"/>
                <a:ea typeface="Calibri"/>
                <a:cs typeface="Calibri"/>
                <a:sym typeface="Calibri"/>
              </a:rPr>
              <a:t>Gouvernements municipaux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454475" y="1528950"/>
            <a:ext cx="84066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lang="en-CA" sz="2500"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b="1" lang="en-CA" sz="2500">
                <a:latin typeface="Calibri"/>
                <a:ea typeface="Calibri"/>
                <a:cs typeface="Calibri"/>
                <a:sym typeface="Calibri"/>
              </a:rPr>
              <a:t>municipalités</a:t>
            </a:r>
            <a:r>
              <a:rPr lang="en-CA" sz="2500">
                <a:latin typeface="Calibri"/>
                <a:ea typeface="Calibri"/>
                <a:cs typeface="Calibri"/>
                <a:sym typeface="Calibri"/>
              </a:rPr>
              <a:t> fournissent aux habitant.e.s de l’Ontario des services locaux essentiels.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lang="en-CA" sz="2500">
                <a:latin typeface="Calibri"/>
                <a:ea typeface="Calibri"/>
                <a:cs typeface="Calibri"/>
                <a:sym typeface="Calibri"/>
              </a:rPr>
              <a:t>Les municipalités représentent le niveau de gouvernement le plus proche des communautés au Canada. 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200" y="3843975"/>
            <a:ext cx="5261901" cy="277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109728" y="248352"/>
            <a:ext cx="8869608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CA" sz="3900">
                <a:latin typeface="Calibri"/>
                <a:ea typeface="Calibri"/>
                <a:cs typeface="Calibri"/>
                <a:sym typeface="Calibri"/>
              </a:rPr>
              <a:t>Les municipalités en Ontario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396600" y="1442375"/>
            <a:ext cx="8350800" cy="4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L’Ontario est divisée en 444 communautés appelées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municipalités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municipalité peut s’appeler une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ville, un village, un canton, un comté ou une région.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municipalité est chargée de fournir des services locaux et de gérer la croissance et le bien-être de la communauté.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790" lvl="0" marL="51435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9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descr="towns-in-ontario-4.jpg" id="78" name="Google Shape;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874" y="4680123"/>
            <a:ext cx="3048076" cy="17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0" y="203575"/>
            <a:ext cx="90723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100">
                <a:latin typeface="Calibri"/>
                <a:ea typeface="Calibri"/>
                <a:cs typeface="Calibri"/>
                <a:sym typeface="Calibri"/>
              </a:rPr>
              <a:t>Les responsabilités des gouvernements municipaux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50" y="1779903"/>
            <a:ext cx="2591450" cy="3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24992" l="0" r="0" t="0"/>
          <a:stretch/>
        </p:blipFill>
        <p:spPr>
          <a:xfrm>
            <a:off x="3362025" y="1993038"/>
            <a:ext cx="2245075" cy="23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1975" y="1908425"/>
            <a:ext cx="2245075" cy="237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Principales caractéristiques des municipalités</a:t>
            </a:r>
            <a:endParaRPr sz="2900"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41425" y="1988900"/>
            <a:ext cx="39942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géographique précise délimitée par des frontières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Pouvoir de percevoir des taxes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 élu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575" y="1570051"/>
            <a:ext cx="4591676" cy="35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Impôt foncier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>
                <a:solidFill>
                  <a:schemeClr val="dk1"/>
                </a:solidFill>
              </a:rPr>
              <a:t>•</a:t>
            </a: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vous êtes propriétaire, vous devez payer un certain pourcentage de la valeur de votre propriété en impôt chaque année à votre municipalité. On parle alors </a:t>
            </a:r>
            <a:r>
              <a:rPr b="1"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d’impôts fonciers.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>
                <a:solidFill>
                  <a:schemeClr val="dk1"/>
                </a:solidFill>
              </a:rPr>
              <a:t>•</a:t>
            </a: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L’argent ainsi perçu sert à payer des services locaux et est en partie investi dans le système d’éducation.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574" y="4462975"/>
            <a:ext cx="2588850" cy="19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8650" y="365127"/>
            <a:ext cx="7886700" cy="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3900">
                <a:latin typeface="Calibri"/>
                <a:ea typeface="Calibri"/>
                <a:cs typeface="Calibri"/>
                <a:sym typeface="Calibri"/>
              </a:rPr>
              <a:t>Types de municipalités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7225" y="1358450"/>
            <a:ext cx="8867700" cy="4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y a trois types de municipalités en Ontario.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à palier unique 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– 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municipalité à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palier unique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repose sur une seule autorité représentée par un conseil local qui agit de façon indépendante.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à deux paliers 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– 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municipalité de palier inférieur 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administrée par les autorités et un conseil locaux (comme une municipalité à palier unique).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– 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municipalité de palier supérieur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administrée par les autorités et un conseil régionaux, et fournit des services à deux ou plusieurs municipalités de palier inférieur.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050" y="1465550"/>
            <a:ext cx="3630800" cy="36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Municipalités à palier unique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28650" y="1465546"/>
            <a:ext cx="7886700" cy="110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CA" sz="2915">
                <a:solidFill>
                  <a:schemeClr val="dk1"/>
                </a:solidFill>
              </a:rPr>
              <a:t>•</a:t>
            </a:r>
            <a:r>
              <a:rPr lang="en-CA" sz="29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y a 173 municipalités à palier unique en Ontario. Quelques exemples :</a:t>
            </a:r>
            <a:endParaRPr sz="291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3070">
              <a:solidFill>
                <a:schemeClr val="dk1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5" y="2780975"/>
            <a:ext cx="3281899" cy="9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625" y="4088425"/>
            <a:ext cx="4044414" cy="12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1371" y="3972988"/>
            <a:ext cx="3450475" cy="15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