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Oswald"/>
      <p:regular r:id="rId21"/>
      <p:bold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1E98BC-D4DF-4436-B132-D90DCED9DF10}">
  <a:tblStyle styleId="{701E98BC-D4DF-4436-B132-D90DCED9DF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bfeca4c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bfeca4c9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b0deb835a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11b0deb835a_1_1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b0deb835a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11b0deb835a_1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b0deb835a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11b0deb835a_1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b0deb835a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11b0deb835a_1_2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b0deb835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11b0deb835a_1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b0deb835a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11b0deb835a_1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b0deb835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11b0deb835a_1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b18571d7c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1b18571d7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b0deb835a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11b0deb835a_1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b0deb835a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11b0deb835a_1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0deb835a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11b0deb835a_1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6078" l="-1053" r="-1619" t="-3936"/>
          <a:stretch/>
        </p:blipFill>
        <p:spPr>
          <a:xfrm>
            <a:off x="7263926" y="5144571"/>
            <a:ext cx="1666428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4 :</a:t>
            </a:r>
            <a:b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ordres de gouvernement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0" y="1209600"/>
            <a:ext cx="89844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du.de la chef.fe du gouvernement provincial?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371250" y="2033413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1311350" y="27482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371250" y="34631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171225" y="2081125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Président.e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171225" y="2808950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Gouverneur.e général.e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225075" y="353677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Maire.sse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225075" y="4264600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Premier.ère ministre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371250" y="42298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1289875" y="18234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49875" y="1213050"/>
            <a:ext cx="90942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du.de la chef.fe du gouvernement provincial?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lt1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La.le chef.fe du gouvernement au </a:t>
            </a:r>
            <a:r>
              <a:rPr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niveau fédéral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provincial/territorial est appelé.e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premier.ère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ministre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La.le chef.fe de l’administration </a:t>
            </a:r>
            <a:r>
              <a:rPr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</a:t>
            </a:r>
            <a:r>
              <a:rPr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en général appelé.e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maire.sse, préfet.e ou président.e de conseil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dernier.e.s sont élu.e.s directement par la population, alors que les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premier.ère.s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ministres au niveau fédéral et provincial/territorial ne le sont pas.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1999375" y="1970775"/>
            <a:ext cx="3612900" cy="5232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DM Sans"/>
                <a:ea typeface="DM Sans"/>
                <a:cs typeface="DM Sans"/>
                <a:sym typeface="DM Sans"/>
              </a:rPr>
              <a:t>Premier.ère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ministre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38600" y="1229325"/>
            <a:ext cx="90054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du.de la représentant.e du.de la souverain.e au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niveau provincial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152075" y="219970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152075" y="29624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1152075" y="36403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990675" y="224740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Directeur.rice général.e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990675" y="2937138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Gouverneur.e général.e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2083600" y="3696775"/>
            <a:ext cx="375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Lieutenant.e gouverneur.e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2083600" y="4456400"/>
            <a:ext cx="351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Gouverneur.e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1152075" y="43437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525" y="2287513"/>
            <a:ext cx="3240499" cy="182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1171800" y="202000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2062100" y="25129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Lieutenant Governor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109800" y="1217875"/>
            <a:ext cx="88845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du.de la représentant.e du.de la souverain.e au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niveau provincial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2062100" y="2439275"/>
            <a:ext cx="3004170" cy="5968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881310" y="2139175"/>
            <a:ext cx="376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Lieutenant.e gouverneur.e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0" y="2831000"/>
            <a:ext cx="621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La.le représentant.e du.de la souverain.e au </a:t>
            </a:r>
            <a:r>
              <a:rPr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niveau fédéral </a:t>
            </a:r>
            <a:r>
              <a:rPr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la.le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gouverneur.e général.e</a:t>
            </a:r>
            <a:r>
              <a:rPr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deux ont des rôles similaires, comme l'ouverture et la fermeture du Parlement, le déclenchement d'une élection et la lecture du discours du Trône.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n'y a pas de représentant.e au niveau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municipal.</a:t>
            </a:r>
            <a:endParaRPr i="0" sz="1600" u="none" cap="none" strike="noStrike">
              <a:solidFill>
                <a:schemeClr val="lt1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izabeth Dowdswell Ontario Lieutenant-Governor " id="200" name="Google Shape;2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087" y="2509870"/>
            <a:ext cx="2604213" cy="183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236927" y="160161"/>
            <a:ext cx="81906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Qui est responsable de… ?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75637" y="1265550"/>
            <a:ext cx="901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Est-ce la responsabilité du gouvernement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fédéral, provincial/territorial ou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municipal</a:t>
            </a:r>
            <a:r>
              <a:rPr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-1" y="1937775"/>
            <a:ext cx="3325200" cy="3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Traitement et distribution de l’eau potable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Entretien des routes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Hôpitaux et soins de santé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Commerce international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6644039" y="1813832"/>
            <a:ext cx="22695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Éducation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Ressources naturelles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Parcs locaux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Citoyenneté et passeports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3412763" y="1973550"/>
            <a:ext cx="31437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Défense nationale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Droit criminel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Droits et territoires autochtones 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municip</a:t>
            </a: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 et protection contre les incendies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 de conduire et autoroutes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132128" y="351692"/>
            <a:ext cx="8973526" cy="1418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 responsabilités du gouvernement</a:t>
            </a:r>
            <a:br>
              <a:rPr b="0" lang="en-US" sz="40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latin typeface="Calibri"/>
                <a:ea typeface="Calibri"/>
                <a:cs typeface="Calibri"/>
                <a:sym typeface="Calibri"/>
              </a:rPr>
            </a:b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32125" y="1225750"/>
            <a:ext cx="2914500" cy="4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Fédéral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Citoyenneté et passeports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Défense nationale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Droit criminel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Commerce international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Droits et territoires autochtones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3046613" y="1225743"/>
            <a:ext cx="30507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Provincial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Éducation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Hôpitaux et soins de santé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Ressources naturelles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Permis de conduire et autoroutes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093200" y="1225750"/>
            <a:ext cx="3050700" cy="3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 u="sng">
                <a:latin typeface="Calibri"/>
                <a:ea typeface="Calibri"/>
                <a:cs typeface="Calibri"/>
                <a:sym typeface="Calibri"/>
              </a:rPr>
              <a:t>Municip</a:t>
            </a:r>
            <a:r>
              <a:rPr b="1" i="0" lang="en-US" sz="2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Traitement et distribution de l’eau potable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Parcs locaux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Entretien des routes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municip</a:t>
            </a: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 et protection contre les incendies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80646" y="12498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type de gouvernement au Canada?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266830" y="398625"/>
            <a:ext cx="8643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 à choix multiple (QCM)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1216600" y="184690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1216600" y="2633626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1216600" y="3420363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1216600" y="42590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2128550" y="189460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État fédéral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2152738" y="2694313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Démocratie parlementaire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2075638" y="3494025"/>
            <a:ext cx="398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Monarchie constitutionnelle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2128550" y="4355775"/>
            <a:ext cx="421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Toutes les réponses ci-dessus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1466" y="1894612"/>
            <a:ext cx="2258125" cy="30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428041" y="118167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type de gouvernement au Canada?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183850" y="18071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2142874" y="1807125"/>
            <a:ext cx="493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Toutes les réponses ci-dessus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" name="Google Shape;82;p12"/>
          <p:cNvGraphicFramePr/>
          <p:nvPr/>
        </p:nvGraphicFramePr>
        <p:xfrm>
          <a:off x="428056" y="2477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{701E98BC-D4DF-4436-B132-D90DCED9DF10}</a:tableStyleId>
              </a:tblPr>
              <a:tblGrid>
                <a:gridCol w="2490825"/>
                <a:gridCol w="6079750"/>
              </a:tblGrid>
              <a:tr h="6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État fédéral 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y a un gouvernement central (fédéral) et des gouvernements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municipaux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(provinciaux/territoriaux).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0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Démocratie parlementaire 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député.e.s élu.e.s nous représentent au parlement fédéral et dans les assemblées législatives provinciales. Le parti politique avec le plus de représentant.e.s élu.e.s forme le gouvernement.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6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Monarchie constitutionnelle 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tant que r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oi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Canada, le roi Charles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III est notre chef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d'État. Notre constitution limite les pouvoirs exécutifs du monarque.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8016" y="1229927"/>
            <a:ext cx="7886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niveaux de gouvernement avons-nous?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289850" y="18413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289850" y="25907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89850" y="328407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289850" y="40810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187450" y="18890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187450" y="2638475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187450" y="3357725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187450" y="415467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900" y="1889050"/>
            <a:ext cx="3826800" cy="33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183575" y="189970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55075" y="1947400"/>
            <a:ext cx="382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266816" y="1347117"/>
            <a:ext cx="8667000" cy="52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niveaux de gouvernement avons-nous?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niveau a son propre groupe de représentant.e.s élu.e.s.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Fédéral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Provincial/Territorial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Certaines communautés de Premières nations, d’Inuits et de Métis ont leur propre système de gouvernance. Elles partagent certaines responsabilités avec les autres niveaux de gouvernement.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468925" y="2436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QCM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9900" y="1285850"/>
            <a:ext cx="9064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3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donné aux représentant.e.s élu.e.s au niveau </a:t>
            </a:r>
            <a:r>
              <a:rPr lang="en-US" sz="233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fédéral</a:t>
            </a:r>
            <a:r>
              <a:rPr lang="en-US" sz="23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3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50"/>
          </a:p>
        </p:txBody>
      </p:sp>
      <p:sp>
        <p:nvSpPr>
          <p:cNvPr id="112" name="Google Shape;112;p15"/>
          <p:cNvSpPr/>
          <p:nvPr/>
        </p:nvSpPr>
        <p:spPr>
          <a:xfrm>
            <a:off x="1079150" y="19893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079150" y="2744138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079150" y="3546613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079150" y="4335300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298975" y="203705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Sénateur.rice.s</a:t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211050" y="2815688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Conseiller.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.s</a:t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788650" y="3620288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Député.e.s fédéral.e.s</a:t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788650" y="4424875"/>
            <a:ext cx="641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Député.e.s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provincial.e.s</a:t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949" y="2037050"/>
            <a:ext cx="3426875" cy="18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189675" y="1309375"/>
            <a:ext cx="88944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23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titre donné aux représentant.e.s élu.e.s au niveau </a:t>
            </a:r>
            <a:r>
              <a:rPr lang="en-US" sz="233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fédéral</a:t>
            </a:r>
            <a:r>
              <a:rPr lang="en-US" sz="23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3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endParaRPr sz="2400">
              <a:solidFill>
                <a:schemeClr val="lt1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Au </a:t>
            </a:r>
            <a:r>
              <a:rPr lang="en-US" sz="2400" u="sng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niveau provincial</a:t>
            </a: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les représentant.e.s élu.e.s sont appelé.e.s </a:t>
            </a:r>
            <a:r>
              <a:rPr b="1"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député.e.s provincial.e.s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Au </a:t>
            </a:r>
            <a:r>
              <a:rPr lang="en-US" sz="2400" u="sng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niveau municipal</a:t>
            </a: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les représentant.e.s élu.e.s sont appelé.e.s </a:t>
            </a:r>
            <a:r>
              <a:rPr b="1" lang="en-US" sz="2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conseiller.ère.s municipaux.ales ou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échevin.e.s</a:t>
            </a:r>
            <a:r>
              <a:rPr lang="en-US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340575" y="18706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2191300" y="1944275"/>
            <a:ext cx="39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Député.e.s fédéral.e.s 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163825" y="1232650"/>
            <a:ext cx="90399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est située l'Assemblée législative de l’Ontario?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sz="25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AA</a:t>
            </a:r>
            <a:endParaRPr sz="25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sz="25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162850" y="18887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162850" y="2635175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162850" y="3381588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872350" y="1912888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Ottawa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1919200" y="2682875"/>
            <a:ext cx="50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Toronto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872350" y="3452850"/>
            <a:ext cx="340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Kingston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919200" y="4253575"/>
            <a:ext cx="351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London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209700" y="4179925"/>
            <a:ext cx="709500" cy="6705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endParaRPr b="0" i="0" sz="2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650" y="2107393"/>
            <a:ext cx="3986525" cy="26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266825" y="1263300"/>
            <a:ext cx="88173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est située l'Assemblée législative de l’Ontario?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député.e.s provinciaux.ales se réunissent à l'Assemblée législative pour discuter des enjeux et adopter des lois.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représentant.e.s du fédéral se réunissent à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Ottawa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à la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Chambre des communes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représentant.e.s municipaux.ales se réunissent à l'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hôtel de ville.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  <a:highlight>
                <a:srgbClr val="1C4587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66816" y="398628"/>
            <a:ext cx="5570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QCM</a:t>
            </a:r>
            <a:endParaRPr i="0" sz="3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292380" y="1805850"/>
            <a:ext cx="709500" cy="618600"/>
          </a:xfrm>
          <a:prstGeom prst="star12">
            <a:avLst>
              <a:gd fmla="val 375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endParaRPr b="0" i="0" sz="2200" u="none" cap="none" strike="noStrike">
              <a:solidFill>
                <a:schemeClr val="lt1"/>
              </a:solidFill>
              <a:highlight>
                <a:srgbClr val="1C4587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2175032" y="1853550"/>
            <a:ext cx="321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DM Sans"/>
                <a:ea typeface="DM Sans"/>
                <a:cs typeface="DM Sans"/>
                <a:sym typeface="DM Sans"/>
              </a:rPr>
              <a:t>Toronto</a:t>
            </a:r>
            <a:endParaRPr b="1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