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9144000"/>
  <p:notesSz cx="6858000" cy="9144000"/>
  <p:embeddedFontLst>
    <p:embeddedFont>
      <p:font typeface="DM Sa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DMSans-bold.fntdata"/><Relationship Id="rId14" Type="http://schemas.openxmlformats.org/officeDocument/2006/relationships/font" Target="fonts/DMSans-regular.fntdata"/><Relationship Id="rId17" Type="http://schemas.openxmlformats.org/officeDocument/2006/relationships/font" Target="fonts/DMSans-boldItalic.fntdata"/><Relationship Id="rId16" Type="http://schemas.openxmlformats.org/officeDocument/2006/relationships/font" Target="fonts/DM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39bf2ac65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g139bf2ac653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1" name="Google Shape;6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2542ae6ee0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3" name="Google Shape;73;g12542ae6ee0_0_1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0" name="Google Shape;8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" name="Google Shape;8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629841" y="365127"/>
            <a:ext cx="78867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6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8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VIX Slide Template" type="tx">
  <p:cSld name="TITLE_AND_BOD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144000" cy="1197000"/>
          </a:xfrm>
          <a:prstGeom prst="rect">
            <a:avLst/>
          </a:prstGeom>
          <a:solidFill>
            <a:srgbClr val="DA1A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722F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628650" y="1761666"/>
            <a:ext cx="7886700" cy="44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-10009" l="-1892" r="-487" t="-3237"/>
          <a:stretch/>
        </p:blipFill>
        <p:spPr>
          <a:xfrm>
            <a:off x="7263926" y="5144571"/>
            <a:ext cx="1614312" cy="142714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3.jp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A1A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482F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3">
            <a:alphaModFix/>
          </a:blip>
          <a:srcRect b="-2988" l="-1024" r="-3501" t="-6492"/>
          <a:stretch/>
        </p:blipFill>
        <p:spPr>
          <a:xfrm>
            <a:off x="284671" y="120770"/>
            <a:ext cx="2260121" cy="189203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0"/>
          <p:cNvSpPr txBox="1"/>
          <p:nvPr>
            <p:ph type="ctrTitle"/>
          </p:nvPr>
        </p:nvSpPr>
        <p:spPr>
          <a:xfrm>
            <a:off x="527268" y="2049463"/>
            <a:ext cx="8058000" cy="18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DIAPORAMA 4 : </a:t>
            </a:r>
            <a:br>
              <a:rPr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Une société démocratique informée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/>
          <p:nvPr/>
        </p:nvSpPr>
        <p:spPr>
          <a:xfrm>
            <a:off x="263052" y="256425"/>
            <a:ext cx="5987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i="0" lang="en" sz="3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Les plateformes en ligne</a:t>
            </a:r>
            <a:endParaRPr b="0" i="0" sz="3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4" name="Google Shape;64;p11"/>
          <p:cNvSpPr/>
          <p:nvPr/>
        </p:nvSpPr>
        <p:spPr>
          <a:xfrm>
            <a:off x="250500" y="1443900"/>
            <a:ext cx="5038500" cy="39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b="0" i="0" lang="en" sz="2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</a:t>
            </a: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plateformes en ligne comprennent</a:t>
            </a: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</a:t>
            </a:r>
            <a:r>
              <a:rPr b="1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moteurs de recherche</a:t>
            </a: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(p. ex. Google et Yahoo) et les </a:t>
            </a:r>
            <a:r>
              <a:rPr b="1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médias sociaux</a:t>
            </a: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(p. ex. YouTube et Tiktok)</a:t>
            </a:r>
            <a:endParaRPr b="0"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032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●"/>
            </a:pP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Ces plateformes disposent d’un pouvoir considérable, car elles filtrent et contrôlent l’information à laquelle nous accédons.</a:t>
            </a:r>
            <a:endParaRPr b="0"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7066" y="1577569"/>
            <a:ext cx="1125471" cy="1125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612" y="1587826"/>
            <a:ext cx="1125471" cy="1125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70849" y="3301345"/>
            <a:ext cx="1120468" cy="1120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12424" y="3221499"/>
            <a:ext cx="1377724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35434" y="5210828"/>
            <a:ext cx="2054054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189500" y="4871125"/>
            <a:ext cx="1765525" cy="177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/>
          <p:nvPr/>
        </p:nvSpPr>
        <p:spPr>
          <a:xfrm>
            <a:off x="581112" y="1899886"/>
            <a:ext cx="8134200" cy="2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algorithmes sont des </a:t>
            </a:r>
            <a:r>
              <a:rPr b="1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programmes informatiques</a:t>
            </a: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qui indiquent aux ordinateurs </a:t>
            </a:r>
            <a:r>
              <a:rPr b="1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comment effectuer certaines tâches</a:t>
            </a: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telles que trier de l’information.</a:t>
            </a:r>
            <a:r>
              <a:rPr b="0" i="0" lang="en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2"/>
          <p:cNvSpPr/>
          <p:nvPr/>
        </p:nvSpPr>
        <p:spPr>
          <a:xfrm>
            <a:off x="332250" y="236675"/>
            <a:ext cx="5678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i="0" lang="en" sz="3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Les algorithmes</a:t>
            </a:r>
            <a:endParaRPr b="0" i="0" sz="3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77" name="Google Shape;7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0107" y="3790459"/>
            <a:ext cx="3843787" cy="1820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/>
          <p:nvPr/>
        </p:nvSpPr>
        <p:spPr>
          <a:xfrm>
            <a:off x="332250" y="1503750"/>
            <a:ext cx="8134200" cy="41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●"/>
            </a:pPr>
            <a:r>
              <a:rPr b="0" i="0" lang="en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Avez-vous déjà remarqué, en naviguant sur Internet, des informations ou des publicités qui étaient basées sur vos recherches précédentes? Pouvez-vous donner un exemple? </a:t>
            </a:r>
            <a:endParaRPr b="0" i="0" sz="24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●"/>
            </a:pPr>
            <a:r>
              <a:rPr b="0" i="0" lang="en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Savez-vous comment l’information en ligne est personnalisée par les algorithmes?</a:t>
            </a:r>
            <a:endParaRPr b="0" i="0" sz="24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3"/>
          <p:cNvSpPr/>
          <p:nvPr/>
        </p:nvSpPr>
        <p:spPr>
          <a:xfrm>
            <a:off x="332250" y="236675"/>
            <a:ext cx="8202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i="0" lang="en" sz="3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Discussion : les algorithmes</a:t>
            </a:r>
            <a:endParaRPr b="0" i="0" sz="3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/>
          <p:nvPr/>
        </p:nvSpPr>
        <p:spPr>
          <a:xfrm>
            <a:off x="352250" y="1442800"/>
            <a:ext cx="8386800" cy="24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algorithmes vous présentent </a:t>
            </a:r>
            <a:r>
              <a:rPr b="1" i="0" lang="en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 messages populaires, intéressants et nouveaux</a:t>
            </a:r>
            <a:r>
              <a:rPr b="0" i="0" lang="en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afin de vous inciter à cliquer </a:t>
            </a:r>
            <a:r>
              <a:rPr b="0" i="0" lang="en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 des liens, à dérouler un fil d’actualité et à visionner des vidéos pour retenir votre attention le plus longtemps possible.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Plus vous passez de temps sur un site, plus vous voyez de publicités et </a:t>
            </a:r>
            <a:r>
              <a:rPr b="1" i="0" lang="en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plus cette plateforme gagne de l’argent. </a:t>
            </a:r>
            <a:r>
              <a:rPr b="0" i="0" lang="en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25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352252" y="246575"/>
            <a:ext cx="5510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i="0" lang="en" sz="3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Retenir l'attention</a:t>
            </a:r>
            <a:endParaRPr b="0" i="0" sz="3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descr="Image result for publicitÃ© en ligne" id="90" name="Google Shape;9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4638" y="4231971"/>
            <a:ext cx="3502024" cy="2487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>
            <a:off x="337334" y="249600"/>
            <a:ext cx="6146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i="0" lang="en" sz="3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Bulles de filtres</a:t>
            </a:r>
            <a:endParaRPr b="0" i="0" sz="3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6" name="Google Shape;96;p15"/>
          <p:cNvSpPr/>
          <p:nvPr/>
        </p:nvSpPr>
        <p:spPr>
          <a:xfrm>
            <a:off x="337326" y="1572000"/>
            <a:ext cx="8051700" cy="18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Lorsque nous sommes uniquement exposé.e.s à des informations qui nous plaisent ou avec lesquelles nous sommes en accord, cela peut créer des </a:t>
            </a:r>
            <a:r>
              <a:rPr b="1" i="0" lang="en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bulles de filtres</a:t>
            </a:r>
            <a:r>
              <a:rPr b="0" i="0" lang="en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b="0" i="0" sz="24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9426" y="3184976"/>
            <a:ext cx="5670101" cy="305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/>
          <p:nvPr/>
        </p:nvSpPr>
        <p:spPr>
          <a:xfrm>
            <a:off x="352100" y="1490000"/>
            <a:ext cx="7886700" cy="4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●"/>
            </a:pPr>
            <a:r>
              <a:rPr b="0" i="0" lang="en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Que se passe-t-il si vous consultez uniquement de l’information que vous aimez ou qui correspond à vos points de vue?</a:t>
            </a:r>
            <a:endParaRPr b="0" i="0" sz="24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●"/>
            </a:pPr>
            <a:r>
              <a:rPr b="0" i="0" lang="en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Comment cela pourrait-il influencer votre perception de certains individus, enjeux ou événements?</a:t>
            </a:r>
            <a:endParaRPr b="0" i="0" sz="24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352100" y="187102"/>
            <a:ext cx="7886700" cy="8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i="0" lang="en" sz="3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Discussion : les bulles de filtres</a:t>
            </a:r>
            <a:endParaRPr b="1" i="0" sz="3800" u="none" cap="none" strike="noStrike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04" name="Google Shape;10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8100" y="4316250"/>
            <a:ext cx="4239300" cy="201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/>
          <p:nvPr/>
        </p:nvSpPr>
        <p:spPr>
          <a:xfrm>
            <a:off x="346800" y="1622000"/>
            <a:ext cx="8109900" cy="42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●"/>
            </a:pPr>
            <a:r>
              <a:rPr b="0" i="0" lang="en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Pourquoi est-il important de faire preuve d’esprit critique face à l’information en ligne?</a:t>
            </a:r>
            <a:endParaRPr b="0" i="0" sz="24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●"/>
            </a:pPr>
            <a:r>
              <a:rPr b="0" i="0" lang="en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Quels avantages et quels défis présentent les informations diffusées sur les réseaux sociaux?</a:t>
            </a:r>
            <a:endParaRPr b="0" i="0" sz="24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●"/>
            </a:pPr>
            <a:r>
              <a:rPr b="0" i="0" lang="en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Comment pouvons-nous nous assurer que nous sommes des citoyen.ne.s bien informé.e.s et que nous prenons en compte différents points de vue?</a:t>
            </a:r>
            <a:endParaRPr b="0" i="0" sz="24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0" name="Google Shape;110;p17"/>
          <p:cNvSpPr/>
          <p:nvPr/>
        </p:nvSpPr>
        <p:spPr>
          <a:xfrm>
            <a:off x="346809" y="269325"/>
            <a:ext cx="6146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3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 b="0" i="0" sz="3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