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Oswald"/>
      <p:regular r:id="rId19"/>
      <p:bold r:id="rId20"/>
    </p:embeddedFont>
    <p:embeddedFont>
      <p:font typeface="DM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AEF439-CAAF-4F17-840C-5AC3833B9994}">
  <a:tblStyle styleId="{2DAEF439-CAAF-4F17-840C-5AC3833B999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6.xml"/><Relationship Id="rId22" Type="http://schemas.openxmlformats.org/officeDocument/2006/relationships/font" Target="fonts/DMSans-bold.fntdata"/><Relationship Id="rId10" Type="http://schemas.openxmlformats.org/officeDocument/2006/relationships/slide" Target="slides/slide5.xml"/><Relationship Id="rId21" Type="http://schemas.openxmlformats.org/officeDocument/2006/relationships/font" Target="fonts/DMSans-regular.fntdata"/><Relationship Id="rId13" Type="http://schemas.openxmlformats.org/officeDocument/2006/relationships/slide" Target="slides/slide8.xml"/><Relationship Id="rId24" Type="http://schemas.openxmlformats.org/officeDocument/2006/relationships/font" Target="fonts/DMSans-boldItalic.fntdata"/><Relationship Id="rId12" Type="http://schemas.openxmlformats.org/officeDocument/2006/relationships/slide" Target="slides/slide7.xml"/><Relationship Id="rId23" Type="http://schemas.openxmlformats.org/officeDocument/2006/relationships/font" Target="fonts/DM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9baee223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39baee2238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53b78e520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1253b78e520_0_5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53b78e520_0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g1253b78e520_0_7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53b78e520_0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1253b78e520_0_8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53b78e520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1253b78e52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53b78e520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1253b78e520_0_4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-10009" l="-1892" r="-487" t="-3237"/>
          <a:stretch/>
        </p:blipFill>
        <p:spPr>
          <a:xfrm>
            <a:off x="7263926" y="5144571"/>
            <a:ext cx="1614312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 b="-2988" l="-1024" r="-3501" t="-6492"/>
          <a:stretch/>
        </p:blipFill>
        <p:spPr>
          <a:xfrm>
            <a:off x="284671" y="120770"/>
            <a:ext cx="2260121" cy="189203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DIAPORAMA 3B : </a:t>
            </a:r>
            <a:b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ordres du gouvernement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0" y="1209600"/>
            <a:ext cx="89844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 est le titre du.de la chef.fe du gouvernement provincial?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QCM</a:t>
            </a:r>
            <a:endParaRPr b="0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1371250" y="2033413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1371250" y="274827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1371250" y="34631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2171225" y="208112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Président.e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2171225" y="2808950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Gouverneur.e général.e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2225075" y="353677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Maire.sse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2225075" y="4264600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Premier.ère ministre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1371250" y="42298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49100" y="5475975"/>
            <a:ext cx="18945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QCM</a:t>
            </a:r>
            <a:endParaRPr b="0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2225075" y="2264925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Premier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1289875" y="21912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428075" y="1545200"/>
            <a:ext cx="8466300" cy="443190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 est le titre du.de la chef.fe du gouvernement provincial?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       </a:t>
            </a:r>
            <a:r>
              <a:rPr b="1"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Premier</a:t>
            </a:r>
            <a:r>
              <a:rPr b="1"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.ère ministre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  <a:latin typeface="DM Sans"/>
                <a:ea typeface="DM Sans"/>
                <a:cs typeface="DM Sans"/>
                <a:sym typeface="DM Sans"/>
              </a:rPr>
              <a:t>Il existe une appellation différente du.de la chef.fe pour chaque niveau de gouvernement.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2" name="Google Shape;172;p20"/>
          <p:cNvGraphicFramePr/>
          <p:nvPr/>
        </p:nvGraphicFramePr>
        <p:xfrm>
          <a:off x="712000" y="384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{2DAEF439-CAAF-4F17-840C-5AC3833B9994}</a:tableStyleId>
              </a:tblPr>
              <a:tblGrid>
                <a:gridCol w="3275525"/>
                <a:gridCol w="31449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Niveau</a:t>
                      </a:r>
                      <a:endParaRPr b="1"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Titre</a:t>
                      </a:r>
                      <a:endParaRPr b="1"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Fédéral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Premi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r.ère ministre</a:t>
                      </a:r>
                      <a:endParaRPr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Provincial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Premier.ère ministre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Municipal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Maire.sse, préfet.e ou président.e de conseil</a:t>
                      </a:r>
                      <a:endParaRPr sz="19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3" name="Google Shape;173;p20"/>
          <p:cNvSpPr/>
          <p:nvPr/>
        </p:nvSpPr>
        <p:spPr>
          <a:xfrm>
            <a:off x="1187925" y="2054875"/>
            <a:ext cx="2365800" cy="80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2697125" y="21176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236927" y="160161"/>
            <a:ext cx="81906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200"/>
              <a:t>Qui est responsable de… ?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175637" y="1265550"/>
            <a:ext cx="9017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Est-ce la responsabilité du gouvernement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fédéral, provincial/territorial ou </a:t>
            </a:r>
            <a:r>
              <a:rPr b="1" lang="en-US" sz="2000"/>
              <a:t>municipal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-1" y="1937775"/>
            <a:ext cx="3325200" cy="3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Traitement et distribution de l’eau potable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Entretien des routes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Hôpitaux et soins de santé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Commerce international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6564164" y="1937782"/>
            <a:ext cx="22695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Éducation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Ressources naturelles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Parcs locaux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Citoyenneté et passeports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3372838" y="1973550"/>
            <a:ext cx="31437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Défense nationale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Droit criminel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Droits et territoires autochtones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Police </a:t>
            </a:r>
            <a:r>
              <a:rPr lang="en-US" sz="2000"/>
              <a:t>municip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 et protection contre les incendies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Permis de conduire et autoroutes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132128" y="351692"/>
            <a:ext cx="89736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Les responsabilités du gouvernement</a:t>
            </a:r>
            <a:br>
              <a:rPr b="0" lang="en-US" sz="4000">
                <a:latin typeface="Arial"/>
                <a:ea typeface="Arial"/>
                <a:cs typeface="Arial"/>
                <a:sym typeface="Arial"/>
              </a:rPr>
            </a:br>
            <a:br>
              <a:rPr lang="en-US" sz="4000">
                <a:latin typeface="Arial"/>
                <a:ea typeface="Arial"/>
                <a:cs typeface="Arial"/>
                <a:sym typeface="Arial"/>
              </a:rPr>
            </a:br>
            <a:endParaRPr sz="3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132125" y="1225750"/>
            <a:ext cx="2914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sng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Fédéral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M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Citoyenneté et passeports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M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Défense nationale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M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Droit criminel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M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Commerce international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M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Droits et territoires autochtones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3046613" y="1225743"/>
            <a:ext cx="30507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sng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Provincial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M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Éducation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M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Hôpitaux et soins de santé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M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Ressources naturelles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M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Permis de conduire et autoroutes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6093200" y="1225750"/>
            <a:ext cx="3050700" cy="3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 u="sng">
                <a:latin typeface="DM Sans"/>
                <a:ea typeface="DM Sans"/>
                <a:cs typeface="DM Sans"/>
                <a:sym typeface="DM Sans"/>
              </a:rPr>
              <a:t>Municipal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M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Traitement et distribution de l’eau potable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M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Parcs locaux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M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Entretien des routes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M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Police </a:t>
            </a:r>
            <a:r>
              <a:rPr lang="en-US" sz="2000">
                <a:latin typeface="DM Sans"/>
                <a:ea typeface="DM Sans"/>
                <a:cs typeface="DM Sans"/>
                <a:sym typeface="DM Sans"/>
              </a:rPr>
              <a:t>municip</a:t>
            </a: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ale et protection contre les incendies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322105" y="199214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511774" y="1521700"/>
            <a:ext cx="87720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Qu'est-ce qu'une démocratie représentative? </a:t>
            </a:r>
            <a:endParaRPr sz="3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8253" y="2728007"/>
            <a:ext cx="3988404" cy="23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331980" y="199214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100">
                <a:latin typeface="DM Sans"/>
                <a:ea typeface="DM Sans"/>
                <a:cs typeface="DM Sans"/>
                <a:sym typeface="DM Sans"/>
              </a:rPr>
              <a:t>La démocratie représentative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401055" y="1314276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68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représentant.e.s (ou politicien.ne.s) sont </a:t>
            </a:r>
            <a:r>
              <a:rPr b="1"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choisi.e.s par le peuple</a:t>
            </a:r>
            <a:r>
              <a:rPr b="1"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lors des élections</a:t>
            </a: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700">
              <a:solidFill>
                <a:srgbClr val="3F3F3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Chaque représentant.e est responsable d'une </a:t>
            </a:r>
            <a:r>
              <a:rPr b="1"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zone géographique</a:t>
            </a: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et d'une communauté.</a:t>
            </a:r>
            <a:endParaRPr sz="2700">
              <a:solidFill>
                <a:srgbClr val="3F3F3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représentant.e.s se réunissent pour </a:t>
            </a:r>
            <a:r>
              <a:rPr b="1"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débattre</a:t>
            </a: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et adopter des </a:t>
            </a:r>
            <a:r>
              <a:rPr b="1"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lois</a:t>
            </a: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/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1163" y="4218025"/>
            <a:ext cx="3921675" cy="23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Combien de niveaux de gouvernement avons-nous?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QCM</a:t>
            </a:r>
            <a:endParaRPr b="0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1289850" y="20210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1289850" y="286092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1289850" y="3700800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1289850" y="45925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666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177475" y="2068750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2177475" y="2908625"/>
            <a:ext cx="382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177475" y="3774450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08450" y="5432450"/>
            <a:ext cx="18909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177475" y="4666225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9300" y="2021050"/>
            <a:ext cx="3759150" cy="32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QCM</a:t>
            </a:r>
            <a:endParaRPr b="0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173575" y="208937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055075" y="2137075"/>
            <a:ext cx="382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0" y="5420525"/>
            <a:ext cx="19635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601950" y="1449100"/>
            <a:ext cx="8282400" cy="5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Combien de niveaux de gouvernement avons-nous?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Chaque niveau a son propre groupe de représentant.e.s élu.e.s.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Fédéral </a:t>
            </a:r>
            <a:endParaRPr sz="2500"/>
          </a:p>
          <a:p>
            <a:pPr indent="-3238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Provincial/Territorial </a:t>
            </a:r>
            <a:endParaRPr sz="2500"/>
          </a:p>
          <a:p>
            <a:pPr indent="-3238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Municipal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Certaines communautés de Premières nations, d’Inuits et </a:t>
            </a:r>
            <a:endParaRPr sz="1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 Métis ont leur propre système de gouvernance. </a:t>
            </a:r>
            <a:endParaRPr sz="1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Elles partagent certaines responsabilités avec les autres </a:t>
            </a:r>
            <a:endParaRPr sz="1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niveaux de gouvernement.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468925" y="2436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QCM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39900" y="1285850"/>
            <a:ext cx="9064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2137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 est le titre donné aux représentant.e.s élu.e.s au niveau </a:t>
            </a:r>
            <a:r>
              <a:rPr lang="en-US" sz="2137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fédéral</a:t>
            </a:r>
            <a:r>
              <a:rPr lang="en-US" sz="2137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sz="2137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750"/>
          </a:p>
        </p:txBody>
      </p:sp>
      <p:sp>
        <p:nvSpPr>
          <p:cNvPr id="104" name="Google Shape;104;p15"/>
          <p:cNvSpPr/>
          <p:nvPr/>
        </p:nvSpPr>
        <p:spPr>
          <a:xfrm>
            <a:off x="1079150" y="19893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1079150" y="2744138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1079150" y="3546613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1079150" y="4335300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1327650" y="203705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Sénateur.rice.s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327650" y="28156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Conseiller.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ère</a:t>
            </a:r>
            <a:r>
              <a:rPr b="0" i="0" lang="en-US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.s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1788650" y="36202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Député.e.s fédéral.e.s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1788650" y="4424875"/>
            <a:ext cx="641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Député.e.s de l'Assemblée législative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8949" y="2037050"/>
            <a:ext cx="3426875" cy="18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428075" y="1419200"/>
            <a:ext cx="8439900" cy="4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137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2337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 est le titre donné aux représentant.e.s élu.e.s au niveau </a:t>
            </a:r>
            <a:r>
              <a:rPr lang="en-US" sz="2337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fédéral</a:t>
            </a:r>
            <a:r>
              <a:rPr lang="en-US" sz="2337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sz="2337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  <a:latin typeface="DM Sans"/>
                <a:ea typeface="DM Sans"/>
                <a:cs typeface="DM Sans"/>
                <a:sym typeface="DM Sans"/>
              </a:rPr>
              <a:t>Il existe une appellation différente du.de la représentant.e pour chaque niveau de gouvernement.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QCM</a:t>
            </a:r>
            <a:endParaRPr b="0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300625" y="24434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2171350" y="2590725"/>
            <a:ext cx="394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Député.e.s fédéral.e.s 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537150" y="43928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49100" y="5446000"/>
            <a:ext cx="18945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3" name="Google Shape;123;p16"/>
          <p:cNvGraphicFramePr/>
          <p:nvPr/>
        </p:nvGraphicFramePr>
        <p:xfrm>
          <a:off x="682550" y="412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{2DAEF439-CAAF-4F17-840C-5AC3833B9994}</a:tableStyleId>
              </a:tblPr>
              <a:tblGrid>
                <a:gridCol w="2730600"/>
                <a:gridCol w="3608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Niveau</a:t>
                      </a:r>
                      <a:endParaRPr b="1"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Nom</a:t>
                      </a:r>
                      <a:endParaRPr b="1"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52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Fédéral 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Député.e.s fédéral.e.s </a:t>
                      </a:r>
                      <a:endParaRPr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52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Provincial (</a:t>
                      </a:r>
                      <a:r>
                        <a:rPr lang="en-US" sz="20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ON</a:t>
                      </a: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)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Député.e.s provincial.e.s</a:t>
                      </a:r>
                      <a:endParaRPr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Municipal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Conseiller.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ère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.s ou échevin.e.s</a:t>
                      </a:r>
                      <a:endParaRPr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0" y="1232650"/>
            <a:ext cx="88611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Où est située l'Assemblée législative de l’Ontario ?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19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19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19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QCM</a:t>
            </a:r>
            <a:endParaRPr b="0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1162850" y="18887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1162850" y="263517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1162850" y="3381588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1872350" y="1912888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latin typeface="DM Sans"/>
                <a:ea typeface="DM Sans"/>
                <a:cs typeface="DM Sans"/>
                <a:sym typeface="DM Sans"/>
              </a:rPr>
              <a:t>Ottawa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1919200" y="2682875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latin typeface="DM Sans"/>
                <a:ea typeface="DM Sans"/>
                <a:cs typeface="DM Sans"/>
                <a:sym typeface="DM Sans"/>
              </a:rPr>
              <a:t>Toronto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1872350" y="3452850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latin typeface="DM Sans"/>
                <a:ea typeface="DM Sans"/>
                <a:cs typeface="DM Sans"/>
                <a:sym typeface="DM Sans"/>
              </a:rPr>
              <a:t>Kingston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1919200" y="4253575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latin typeface="DM Sans"/>
                <a:ea typeface="DM Sans"/>
                <a:cs typeface="DM Sans"/>
                <a:sym typeface="DM Sans"/>
              </a:rPr>
              <a:t>London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1209700" y="41799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7725" y="1985706"/>
            <a:ext cx="3986525" cy="26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QCM</a:t>
            </a:r>
            <a:endParaRPr b="0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338100" y="1264425"/>
            <a:ext cx="88656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Où est située l'Assemblée législative de l’Ontario ?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Chaque niveau a son propre bâtiment où les élu.e.s se réunissent pour débattre et adopter des lois.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1268575" y="2486713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2152700" y="253442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>
                <a:latin typeface="DM Sans"/>
                <a:ea typeface="DM Sans"/>
                <a:cs typeface="DM Sans"/>
                <a:sym typeface="DM Sans"/>
              </a:rPr>
              <a:t>Toronto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83575" y="5480425"/>
            <a:ext cx="18945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8" name="Google Shape;148;p18"/>
          <p:cNvGraphicFramePr/>
          <p:nvPr/>
        </p:nvGraphicFramePr>
        <p:xfrm>
          <a:off x="658550" y="450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{2DAEF439-CAAF-4F17-840C-5AC3833B9994}</a:tableStyleId>
              </a:tblPr>
              <a:tblGrid>
                <a:gridCol w="1390425"/>
                <a:gridCol w="3547725"/>
                <a:gridCol w="1555175"/>
              </a:tblGrid>
              <a:tr h="39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Niveau</a:t>
                      </a:r>
                      <a:endParaRPr b="1"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Bâtiment</a:t>
                      </a:r>
                      <a:endParaRPr b="1"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Lieu</a:t>
                      </a:r>
                      <a:endParaRPr b="1"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464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Fédéral 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Chambre des Communes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Ottawa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482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Provincial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Assemblée législative</a:t>
                      </a:r>
                      <a:endParaRPr sz="19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Toronto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43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Municipal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Hôtel de ville ou mairie</a:t>
                      </a:r>
                      <a:endParaRPr sz="19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Ville ou village</a:t>
                      </a:r>
                      <a:endParaRPr sz="20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