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ff05dc832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gff05dc8326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629841" y="365127"/>
            <a:ext cx="78867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6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VIX Slide Template" type="tx">
  <p:cSld name="TITLE_AND_BOD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1197000"/>
          </a:xfrm>
          <a:prstGeom prst="rect">
            <a:avLst/>
          </a:prstGeom>
          <a:solidFill>
            <a:srgbClr val="DA1A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628650" y="365127"/>
            <a:ext cx="78867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28650" y="1761666"/>
            <a:ext cx="7886700" cy="44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-10009" l="-1892" r="-487" t="-3237"/>
          <a:stretch/>
        </p:blipFill>
        <p:spPr>
          <a:xfrm>
            <a:off x="7263926" y="5144571"/>
            <a:ext cx="1614312" cy="142714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8.jp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A1A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3">
            <a:alphaModFix/>
          </a:blip>
          <a:srcRect b="-2988" l="-1024" r="-3501" t="-6492"/>
          <a:stretch/>
        </p:blipFill>
        <p:spPr>
          <a:xfrm>
            <a:off x="284671" y="120770"/>
            <a:ext cx="2260121" cy="189203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0"/>
          <p:cNvSpPr txBox="1"/>
          <p:nvPr>
            <p:ph type="ctrTitle"/>
          </p:nvPr>
        </p:nvSpPr>
        <p:spPr>
          <a:xfrm>
            <a:off x="685800" y="1503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FFFFFF"/>
                </a:solidFill>
              </a:rPr>
              <a:t>DIAPORAMA 2 :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FFFFFF"/>
                </a:solidFill>
              </a:rPr>
              <a:t>Droits et responsabilités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311700" y="1"/>
            <a:ext cx="8520600" cy="11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30"/>
              <a:buFont typeface="Calibri"/>
              <a:buNone/>
            </a:pPr>
            <a:r>
              <a:rPr lang="en-GB" sz="3400">
                <a:solidFill>
                  <a:schemeClr val="lt1"/>
                </a:solidFill>
              </a:rPr>
              <a:t>Langues officielles du Canada</a:t>
            </a:r>
            <a:endParaRPr/>
          </a:p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GB" sz="2200"/>
              <a:t>Vous pouvez communiquer avec le gouvernement fédéral en français ou en anglais.</a:t>
            </a:r>
            <a:endParaRPr sz="2200">
              <a:solidFill>
                <a:srgbClr val="3F3F3F"/>
              </a:solidFill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1226" y="2851266"/>
            <a:ext cx="3573141" cy="2377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311700" y="76200"/>
            <a:ext cx="8520600" cy="11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30"/>
              <a:buFont typeface="Calibri"/>
              <a:buNone/>
            </a:pPr>
            <a:r>
              <a:rPr lang="en-GB" sz="3400">
                <a:solidFill>
                  <a:schemeClr val="lt1"/>
                </a:solidFill>
              </a:rPr>
              <a:t>Droits à </a:t>
            </a:r>
            <a:r>
              <a:rPr lang="en-GB" sz="3400"/>
              <a:t>l'éducation</a:t>
            </a:r>
            <a:r>
              <a:rPr lang="en-GB" sz="3400">
                <a:solidFill>
                  <a:schemeClr val="lt1"/>
                </a:solidFill>
              </a:rPr>
              <a:t> dans la langue de la minorité</a:t>
            </a:r>
            <a:endParaRPr/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GB" sz="2200"/>
              <a:t>Vous pouvez faire vos études en français ou en anglais si vous répondez à certains critères</a:t>
            </a:r>
            <a:r>
              <a:rPr lang="en-GB" sz="2200">
                <a:solidFill>
                  <a:srgbClr val="3F3F3F"/>
                </a:solidFill>
              </a:rPr>
              <a:t> (en fonction de votre histoire, de la population et de vos propres antécédents). </a:t>
            </a:r>
            <a:endParaRPr b="1" sz="2200">
              <a:solidFill>
                <a:srgbClr val="3F3F3F"/>
              </a:solidFill>
            </a:endParaRPr>
          </a:p>
        </p:txBody>
      </p:sp>
      <p:pic>
        <p:nvPicPr>
          <p:cNvPr descr="Image result for French education ontario" id="129" name="Google Shape;12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7440" y="3109283"/>
            <a:ext cx="4389120" cy="2926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311700" y="-24274"/>
            <a:ext cx="8520600" cy="12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lang="en-GB" sz="3400"/>
              <a:t>Les responsabilités en démocratie</a:t>
            </a:r>
            <a:endParaRPr/>
          </a:p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</a:pPr>
            <a:r>
              <a:rPr lang="en-GB" sz="2200"/>
              <a:t>Une responsabilité est un devoir ou une obligation. C'est quelque chose que vous devez faire pour respecter et maintenir certains droits </a:t>
            </a:r>
            <a:r>
              <a:rPr lang="en-GB" sz="2200">
                <a:solidFill>
                  <a:srgbClr val="3F3F3F"/>
                </a:solidFill>
              </a:rPr>
              <a:t> </a:t>
            </a:r>
            <a:endParaRPr sz="2200">
              <a:solidFill>
                <a:srgbClr val="3F3F3F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</a:pPr>
            <a:r>
              <a:rPr lang="en-GB" sz="2200">
                <a:solidFill>
                  <a:srgbClr val="3F3F3F"/>
                </a:solidFill>
              </a:rPr>
              <a:t>Il incombe à tous.tes les Canadien.ne.s de respecter et de suivre les lois qui relèvent de la Constitution. </a:t>
            </a:r>
            <a:endParaRPr sz="22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2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200">
              <a:solidFill>
                <a:srgbClr val="3F3F3F"/>
              </a:solidFill>
            </a:endParaRPr>
          </a:p>
        </p:txBody>
      </p:sp>
      <p:pic>
        <p:nvPicPr>
          <p:cNvPr descr="being-informed" id="136" name="Google Shape;13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2350" y="3765572"/>
            <a:ext cx="2567895" cy="14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951" y="4940268"/>
            <a:ext cx="4172411" cy="138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311700" y="1"/>
            <a:ext cx="85206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lang="en-GB" sz="3400"/>
              <a:t>Discussion</a:t>
            </a:r>
            <a:endParaRPr/>
          </a:p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sz="2200">
                <a:solidFill>
                  <a:srgbClr val="000000"/>
                </a:solidFill>
              </a:rPr>
              <a:t>Selon vous, quels droits et responsabilités sont les plus importants et pourquoi? </a:t>
            </a:r>
            <a:endParaRPr sz="22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sz="2200">
                <a:solidFill>
                  <a:srgbClr val="000000"/>
                </a:solidFill>
              </a:rPr>
              <a:t>Que signifie être un.e citoyen.ne responsable? </a:t>
            </a:r>
            <a:endParaRPr sz="22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sz="2200">
                <a:solidFill>
                  <a:srgbClr val="000000"/>
                </a:solidFill>
              </a:rPr>
              <a:t>Que signifie de n’être pas un.e citoyen.ne responsable? </a:t>
            </a:r>
            <a:endParaRPr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311700" y="2885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3400"/>
              <a:t>Discussion</a:t>
            </a:r>
            <a:endParaRPr/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311699" y="1536625"/>
            <a:ext cx="8050247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Quels sont mes droits en tant que Canadien.ne?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Quelles responsabilités accompagnent mes droits?</a:t>
            </a:r>
            <a:endParaRPr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311700" y="2885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3400">
                <a:solidFill>
                  <a:schemeClr val="lt1"/>
                </a:solidFill>
              </a:rPr>
              <a:t>Droits</a:t>
            </a:r>
            <a:endParaRPr/>
          </a:p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>
            <a:off x="311700" y="1536625"/>
            <a:ext cx="42603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GB" sz="2200">
                <a:solidFill>
                  <a:srgbClr val="000000"/>
                </a:solidFill>
              </a:rPr>
              <a:t>Un droit est quelque chose que nous sommes moralement ou légalement </a:t>
            </a:r>
            <a:r>
              <a:rPr b="1" lang="en-GB" sz="2200" u="sng">
                <a:solidFill>
                  <a:srgbClr val="000000"/>
                </a:solidFill>
              </a:rPr>
              <a:t>autorisé.e.s à faire ou à avoir</a:t>
            </a:r>
            <a:r>
              <a:rPr b="1" lang="en-GB" sz="2200">
                <a:solidFill>
                  <a:srgbClr val="000000"/>
                </a:solidFill>
              </a:rPr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GB" sz="2200">
                <a:solidFill>
                  <a:srgbClr val="000000"/>
                </a:solidFill>
              </a:rPr>
              <a:t>Dans une démocratie, les droits et libertés des citoyen.ne.s sont </a:t>
            </a:r>
            <a:r>
              <a:rPr b="1" lang="en-GB" sz="2200" u="sng">
                <a:solidFill>
                  <a:srgbClr val="000000"/>
                </a:solidFill>
              </a:rPr>
              <a:t>protégés</a:t>
            </a:r>
            <a:r>
              <a:rPr lang="en-GB" sz="2200">
                <a:solidFill>
                  <a:srgbClr val="000000"/>
                </a:solidFill>
              </a:rPr>
              <a:t>, ce qui signifie qu'ils sont consignés dans un document juridique. Si vos droits sont violés, vous pouvez vous plaindre.</a:t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1300" y="1808300"/>
            <a:ext cx="3784400" cy="281177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type="title"/>
          </p:nvPr>
        </p:nvSpPr>
        <p:spPr>
          <a:xfrm>
            <a:off x="311700" y="0"/>
            <a:ext cx="8520600" cy="1356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GB" sz="3400"/>
              <a:t>La Charte canadienne des Droits et Libertés</a:t>
            </a:r>
            <a:endParaRPr/>
          </a:p>
        </p:txBody>
      </p:sp>
      <p:sp>
        <p:nvSpPr>
          <p:cNvPr id="77" name="Google Shape;77;p13"/>
          <p:cNvSpPr txBox="1"/>
          <p:nvPr>
            <p:ph idx="1" type="body"/>
          </p:nvPr>
        </p:nvSpPr>
        <p:spPr>
          <a:xfrm>
            <a:off x="311700" y="1917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n-GB" sz="2200">
                <a:solidFill>
                  <a:srgbClr val="3F3F3F"/>
                </a:solidFill>
              </a:rPr>
              <a:t>La Charte comprend </a:t>
            </a:r>
            <a:r>
              <a:rPr b="1" lang="en-GB" sz="2200" u="sng">
                <a:solidFill>
                  <a:srgbClr val="3F3F3F"/>
                </a:solidFill>
              </a:rPr>
              <a:t>sept catégories</a:t>
            </a:r>
            <a:r>
              <a:rPr lang="en-GB" sz="2200">
                <a:solidFill>
                  <a:srgbClr val="3F3F3F"/>
                </a:solidFill>
              </a:rPr>
              <a:t> qui définissent nos droits en tant que Canadien.ne.s:</a:t>
            </a:r>
            <a:endParaRPr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t/>
            </a:r>
            <a:endParaRPr sz="2200">
              <a:solidFill>
                <a:srgbClr val="3F3F3F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</a:pPr>
            <a:r>
              <a:rPr lang="en-GB" sz="2200">
                <a:solidFill>
                  <a:srgbClr val="3F3F3F"/>
                </a:solidFill>
              </a:rPr>
              <a:t>Libertés fondamentales</a:t>
            </a:r>
            <a:endParaRPr>
              <a:solidFill>
                <a:srgbClr val="3F3F3F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</a:pPr>
            <a:r>
              <a:rPr lang="en-GB" sz="2200">
                <a:solidFill>
                  <a:srgbClr val="3F3F3F"/>
                </a:solidFill>
              </a:rPr>
              <a:t>Droits démocratiques</a:t>
            </a:r>
            <a:endParaRPr>
              <a:solidFill>
                <a:srgbClr val="3F3F3F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</a:pPr>
            <a:r>
              <a:rPr lang="en-GB" sz="2200">
                <a:solidFill>
                  <a:srgbClr val="3F3F3F"/>
                </a:solidFill>
              </a:rPr>
              <a:t>Droits de mobilité</a:t>
            </a:r>
            <a:endParaRPr>
              <a:solidFill>
                <a:srgbClr val="3F3F3F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</a:pPr>
            <a:r>
              <a:rPr lang="en-GB" sz="2200">
                <a:solidFill>
                  <a:srgbClr val="3F3F3F"/>
                </a:solidFill>
              </a:rPr>
              <a:t>Droits légaux</a:t>
            </a:r>
            <a:endParaRPr>
              <a:solidFill>
                <a:srgbClr val="3F3F3F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</a:pPr>
            <a:r>
              <a:rPr lang="en-GB" sz="2200">
                <a:solidFill>
                  <a:srgbClr val="3F3F3F"/>
                </a:solidFill>
              </a:rPr>
              <a:t>Droits à l'égalité</a:t>
            </a:r>
            <a:endParaRPr>
              <a:solidFill>
                <a:srgbClr val="3F3F3F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</a:pPr>
            <a:r>
              <a:rPr lang="en-GB" sz="2200">
                <a:solidFill>
                  <a:srgbClr val="3F3F3F"/>
                </a:solidFill>
              </a:rPr>
              <a:t>Langues officielles du Canada</a:t>
            </a:r>
            <a:endParaRPr>
              <a:solidFill>
                <a:srgbClr val="3F3F3F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</a:pPr>
            <a:r>
              <a:rPr lang="en-GB" sz="2200">
                <a:solidFill>
                  <a:srgbClr val="3F3F3F"/>
                </a:solidFill>
              </a:rPr>
              <a:t>Droits à l'éducation dans la langue</a:t>
            </a:r>
            <a:endParaRPr sz="2200">
              <a:solidFill>
                <a:srgbClr val="3F3F3F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2200">
                <a:solidFill>
                  <a:srgbClr val="3F3F3F"/>
                </a:solidFill>
              </a:rPr>
              <a:t> de la minorité</a:t>
            </a:r>
            <a:endParaRPr sz="2200">
              <a:solidFill>
                <a:srgbClr val="3F3F3F"/>
              </a:solidFill>
            </a:endParaRPr>
          </a:p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6950" y="2634825"/>
            <a:ext cx="3117875" cy="244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alibri"/>
              <a:buNone/>
            </a:pPr>
            <a:r>
              <a:rPr lang="en-GB" sz="3400">
                <a:solidFill>
                  <a:schemeClr val="lt1"/>
                </a:solidFill>
              </a:rPr>
              <a:t>Libertés fondamentales</a:t>
            </a:r>
            <a:endParaRPr sz="3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sp>
        <p:nvSpPr>
          <p:cNvPr id="84" name="Google Shape;84;p14"/>
          <p:cNvSpPr txBox="1"/>
          <p:nvPr>
            <p:ph idx="1" type="body"/>
          </p:nvPr>
        </p:nvSpPr>
        <p:spPr>
          <a:xfrm>
            <a:off x="311700" y="1356867"/>
            <a:ext cx="8520600" cy="4734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</a:pPr>
            <a:r>
              <a:rPr lang="en-GB" sz="2200">
                <a:solidFill>
                  <a:srgbClr val="3F3F3F"/>
                </a:solidFill>
              </a:rPr>
              <a:t>Vous avez l</a:t>
            </a:r>
            <a:r>
              <a:rPr lang="en-GB" sz="2200"/>
              <a:t>e droit</a:t>
            </a:r>
            <a:r>
              <a:rPr lang="en-GB" sz="2200">
                <a:solidFill>
                  <a:srgbClr val="3F3F3F"/>
                </a:solidFill>
              </a:rPr>
              <a:t> de </a:t>
            </a:r>
            <a:r>
              <a:rPr b="1" lang="en-GB" sz="2200" u="sng">
                <a:solidFill>
                  <a:srgbClr val="3F3F3F"/>
                </a:solidFill>
              </a:rPr>
              <a:t>prier</a:t>
            </a:r>
            <a:r>
              <a:rPr b="1" lang="en-GB" sz="2200"/>
              <a:t> </a:t>
            </a:r>
            <a:r>
              <a:rPr lang="en-GB" sz="2200">
                <a:solidFill>
                  <a:srgbClr val="3F3F3F"/>
                </a:solidFill>
              </a:rPr>
              <a:t>et de </a:t>
            </a:r>
            <a:r>
              <a:rPr b="1" lang="en-GB" sz="2200" u="sng">
                <a:solidFill>
                  <a:srgbClr val="3F3F3F"/>
                </a:solidFill>
              </a:rPr>
              <a:t>pratiquer </a:t>
            </a:r>
            <a:r>
              <a:rPr lang="en-GB" sz="2200">
                <a:solidFill>
                  <a:srgbClr val="3F3F3F"/>
                </a:solidFill>
              </a:rPr>
              <a:t>votre religion </a:t>
            </a:r>
            <a:r>
              <a:rPr lang="en-GB" sz="2200"/>
              <a:t>à votre façon</a:t>
            </a:r>
            <a:endParaRPr sz="2200">
              <a:solidFill>
                <a:srgbClr val="3F3F3F"/>
              </a:solidFill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</a:pPr>
            <a:r>
              <a:rPr lang="en-GB" sz="2200">
                <a:solidFill>
                  <a:srgbClr val="3F3F3F"/>
                </a:solidFill>
              </a:rPr>
              <a:t>Vous avez la liberté de vous faire vos propres </a:t>
            </a:r>
            <a:r>
              <a:rPr b="1" lang="en-GB" sz="2200" u="sng">
                <a:solidFill>
                  <a:srgbClr val="3F3F3F"/>
                </a:solidFill>
              </a:rPr>
              <a:t>opinions</a:t>
            </a:r>
            <a:r>
              <a:rPr lang="en-GB" sz="2200">
                <a:solidFill>
                  <a:srgbClr val="3F3F3F"/>
                </a:solidFill>
              </a:rPr>
              <a:t>.</a:t>
            </a:r>
            <a:endParaRPr>
              <a:solidFill>
                <a:srgbClr val="3F3F3F"/>
              </a:solidFill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</a:pPr>
            <a:r>
              <a:rPr lang="en-GB" sz="2200">
                <a:solidFill>
                  <a:srgbClr val="3F3F3F"/>
                </a:solidFill>
              </a:rPr>
              <a:t>Vous avez la liberté </a:t>
            </a:r>
            <a:r>
              <a:rPr b="1" lang="en-GB" sz="2200" u="sng">
                <a:solidFill>
                  <a:srgbClr val="3F3F3F"/>
                </a:solidFill>
              </a:rPr>
              <a:t>d'exprimer </a:t>
            </a:r>
            <a:r>
              <a:rPr lang="en-GB" sz="2200">
                <a:solidFill>
                  <a:srgbClr val="3F3F3F"/>
                </a:solidFill>
              </a:rPr>
              <a:t>vos opinions (dans certaines limites).</a:t>
            </a:r>
            <a:endParaRPr>
              <a:solidFill>
                <a:srgbClr val="3F3F3F"/>
              </a:solidFill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</a:pPr>
            <a:r>
              <a:rPr lang="en-GB" sz="2200">
                <a:solidFill>
                  <a:srgbClr val="3F3F3F"/>
                </a:solidFill>
              </a:rPr>
              <a:t>Les </a:t>
            </a:r>
            <a:r>
              <a:rPr b="1" lang="en-GB" sz="2200" u="sng">
                <a:solidFill>
                  <a:srgbClr val="3F3F3F"/>
                </a:solidFill>
              </a:rPr>
              <a:t>médias sont libres</a:t>
            </a:r>
            <a:r>
              <a:rPr lang="en-GB" sz="2200">
                <a:solidFill>
                  <a:srgbClr val="3F3F3F"/>
                </a:solidFill>
              </a:rPr>
              <a:t> de</a:t>
            </a:r>
            <a:r>
              <a:rPr lang="en-GB" sz="2200"/>
              <a:t> rapporter tout ce qui se passe au Canada. </a:t>
            </a:r>
            <a:endParaRPr>
              <a:solidFill>
                <a:srgbClr val="3F3F3F"/>
              </a:solidFill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</a:pPr>
            <a:r>
              <a:rPr lang="en-GB" sz="2200"/>
              <a:t>Vous pouvez organiser des </a:t>
            </a:r>
            <a:r>
              <a:rPr b="1" lang="en-GB" sz="2200" u="sng"/>
              <a:t>manifestations</a:t>
            </a:r>
            <a:r>
              <a:rPr b="1" lang="en-GB" sz="2200"/>
              <a:t> </a:t>
            </a:r>
            <a:r>
              <a:rPr lang="en-GB" sz="2200"/>
              <a:t>pour exprimer votre mécontentement.</a:t>
            </a:r>
            <a:endParaRPr>
              <a:solidFill>
                <a:srgbClr val="3F3F3F"/>
              </a:solidFill>
            </a:endParaRPr>
          </a:p>
          <a:p>
            <a:pPr indent="-171450" lvl="0" marL="1714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</a:pPr>
            <a:r>
              <a:rPr lang="en-GB" sz="2200">
                <a:solidFill>
                  <a:srgbClr val="3F3F3F"/>
                </a:solidFill>
              </a:rPr>
              <a:t>Vous pouvez choisir vos propres </a:t>
            </a:r>
            <a:r>
              <a:rPr b="1" lang="en-GB" sz="2200" u="sng">
                <a:solidFill>
                  <a:srgbClr val="3F3F3F"/>
                </a:solidFill>
              </a:rPr>
              <a:t>ami.</a:t>
            </a:r>
            <a:r>
              <a:rPr b="1" lang="en-GB" sz="2200" u="sng"/>
              <a:t>e.</a:t>
            </a:r>
            <a:r>
              <a:rPr b="1" lang="en-GB" sz="2200" u="sng">
                <a:solidFill>
                  <a:srgbClr val="3F3F3F"/>
                </a:solidFill>
              </a:rPr>
              <a:t>s</a:t>
            </a:r>
            <a:r>
              <a:rPr lang="en-GB" sz="2200">
                <a:solidFill>
                  <a:srgbClr val="3F3F3F"/>
                </a:solidFill>
              </a:rPr>
              <a:t>.</a:t>
            </a:r>
            <a:endParaRPr sz="2200">
              <a:solidFill>
                <a:srgbClr val="3F3F3F"/>
              </a:solidFill>
            </a:endParaRPr>
          </a:p>
        </p:txBody>
      </p:sp>
      <p:pic>
        <p:nvPicPr>
          <p:cNvPr descr="newspaper" id="85" name="Google Shape;8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689" y="5168914"/>
            <a:ext cx="2193925" cy="14811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-speech-microphone" id="86" name="Google Shape;8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33752" y="5103261"/>
            <a:ext cx="2201210" cy="146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59191" y="5207605"/>
            <a:ext cx="1460584" cy="1254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30"/>
              <a:buFont typeface="Calibri"/>
              <a:buNone/>
            </a:pPr>
            <a:r>
              <a:rPr lang="en-GB" sz="3400"/>
              <a:t>Droits démocratiques</a:t>
            </a:r>
            <a:endParaRPr sz="3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sp>
        <p:nvSpPr>
          <p:cNvPr id="93" name="Google Shape;93;p15"/>
          <p:cNvSpPr txBox="1"/>
          <p:nvPr>
            <p:ph idx="1" type="body"/>
          </p:nvPr>
        </p:nvSpPr>
        <p:spPr>
          <a:xfrm>
            <a:off x="311700" y="1536625"/>
            <a:ext cx="5837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GB" sz="2200">
                <a:solidFill>
                  <a:srgbClr val="3F3F3F"/>
                </a:solidFill>
              </a:rPr>
              <a:t>Si vous êtes un.e citoyen.ne canadien.ne et que vous avez 18 ans, vous pouvez…</a:t>
            </a:r>
            <a:endParaRPr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3F3F3F"/>
              </a:solidFill>
            </a:endParaRPr>
          </a:p>
          <a:p>
            <a:pPr indent="-368300" lvl="0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</a:pPr>
            <a:r>
              <a:rPr b="1" lang="en-GB" sz="2200" u="sng">
                <a:solidFill>
                  <a:srgbClr val="3F3F3F"/>
                </a:solidFill>
              </a:rPr>
              <a:t>voter </a:t>
            </a:r>
            <a:r>
              <a:rPr lang="en-GB" sz="2200">
                <a:solidFill>
                  <a:srgbClr val="3F3F3F"/>
                </a:solidFill>
              </a:rPr>
              <a:t>aux élections</a:t>
            </a:r>
            <a:endParaRPr sz="2200">
              <a:solidFill>
                <a:srgbClr val="3F3F3F"/>
              </a:solidFill>
            </a:endParaRPr>
          </a:p>
          <a:p>
            <a:pPr indent="-3683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</a:pPr>
            <a:r>
              <a:rPr lang="en-GB" sz="2200">
                <a:solidFill>
                  <a:srgbClr val="3F3F3F"/>
                </a:solidFill>
              </a:rPr>
              <a:t>Vous présenter pour devenir </a:t>
            </a:r>
            <a:r>
              <a:rPr b="1" lang="en-GB" sz="2200" u="sng"/>
              <a:t>représentant.e élu.e</a:t>
            </a:r>
            <a:endParaRPr b="1" sz="2200" u="sng">
              <a:solidFill>
                <a:srgbClr val="3F3F3F"/>
              </a:solidFill>
            </a:endParaRPr>
          </a:p>
          <a:p>
            <a:pPr indent="0" lvl="1" marL="4572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GB" sz="2200">
                <a:solidFill>
                  <a:srgbClr val="3F3F3F"/>
                </a:solidFill>
              </a:rPr>
              <a:t>Autres règles:</a:t>
            </a:r>
            <a:endParaRPr sz="22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</a:pPr>
            <a:r>
              <a:t/>
            </a:r>
            <a:endParaRPr sz="2200">
              <a:solidFill>
                <a:srgbClr val="3F3F3F"/>
              </a:solidFill>
            </a:endParaRPr>
          </a:p>
          <a:p>
            <a:pPr indent="-368300" lvl="0" marL="91440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</a:pPr>
            <a:r>
              <a:rPr lang="en-GB" sz="2200">
                <a:solidFill>
                  <a:srgbClr val="3F3F3F"/>
                </a:solidFill>
              </a:rPr>
              <a:t>Les gouvernements ont l’obligation d’organiser des </a:t>
            </a:r>
            <a:r>
              <a:rPr b="1" lang="en-GB" sz="2200" u="sng">
                <a:solidFill>
                  <a:srgbClr val="3F3F3F"/>
                </a:solidFill>
              </a:rPr>
              <a:t>élections</a:t>
            </a:r>
            <a:r>
              <a:rPr lang="en-GB" sz="2200" u="sng">
                <a:solidFill>
                  <a:srgbClr val="3F3F3F"/>
                </a:solidFill>
              </a:rPr>
              <a:t> </a:t>
            </a:r>
            <a:r>
              <a:rPr lang="en-GB" sz="2200">
                <a:solidFill>
                  <a:srgbClr val="3F3F3F"/>
                </a:solidFill>
              </a:rPr>
              <a:t>au moins tous les 5 ans. </a:t>
            </a:r>
            <a:endParaRPr sz="2200">
              <a:solidFill>
                <a:srgbClr val="3F3F3F"/>
              </a:solidFill>
            </a:endParaRPr>
          </a:p>
          <a:p>
            <a:pPr indent="-36830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</a:pPr>
            <a:r>
              <a:rPr lang="en-GB" sz="2200">
                <a:solidFill>
                  <a:srgbClr val="3F3F3F"/>
                </a:solidFill>
              </a:rPr>
              <a:t>Les élu.e.s doivent se réunir au moins une fois par an. </a:t>
            </a:r>
            <a:endParaRPr sz="22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200">
              <a:solidFill>
                <a:srgbClr val="3F3F3F"/>
              </a:solidFill>
            </a:endParaRPr>
          </a:p>
        </p:txBody>
      </p:sp>
      <p:pic>
        <p:nvPicPr>
          <p:cNvPr descr="Image result for ballot cast elections canadA" id="94" name="Google Shape;9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7225" y="1910975"/>
            <a:ext cx="2519000" cy="316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30"/>
              <a:buFont typeface="Calibri"/>
              <a:buNone/>
            </a:pPr>
            <a:r>
              <a:rPr lang="en-GB" sz="3400">
                <a:solidFill>
                  <a:schemeClr val="lt1"/>
                </a:solidFill>
              </a:rPr>
              <a:t>Liberté de circulation</a:t>
            </a:r>
            <a:endParaRPr sz="3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GB" sz="2200"/>
              <a:t>Vous pouvez </a:t>
            </a:r>
            <a:r>
              <a:rPr b="1" lang="en-GB" sz="2200" u="sng"/>
              <a:t>vivre </a:t>
            </a:r>
            <a:r>
              <a:rPr lang="en-GB" sz="2200"/>
              <a:t>et </a:t>
            </a:r>
            <a:r>
              <a:rPr b="1" lang="en-GB" sz="2200" u="sng"/>
              <a:t>travailler</a:t>
            </a:r>
            <a:r>
              <a:rPr lang="en-GB" sz="2200"/>
              <a:t> dans n’importe quelle province ou n’importe quel territoire au Canada.</a:t>
            </a:r>
            <a:r>
              <a:rPr lang="en-GB" sz="2200">
                <a:solidFill>
                  <a:srgbClr val="3F3F3F"/>
                </a:solidFill>
              </a:rPr>
              <a:t> </a:t>
            </a:r>
            <a:endParaRPr sz="2200">
              <a:solidFill>
                <a:srgbClr val="3F3F3F"/>
              </a:solidFill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 rotWithShape="1">
          <a:blip r:embed="rId3">
            <a:alphaModFix/>
          </a:blip>
          <a:srcRect b="0" l="0" r="0" t="18453"/>
          <a:stretch/>
        </p:blipFill>
        <p:spPr>
          <a:xfrm>
            <a:off x="2094800" y="3171826"/>
            <a:ext cx="4572000" cy="209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311700" y="2885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30"/>
              <a:buFont typeface="Calibri"/>
              <a:buNone/>
            </a:pPr>
            <a:r>
              <a:rPr lang="en-GB" sz="3400"/>
              <a:t>Garanties juridiques</a:t>
            </a:r>
            <a:endParaRPr/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GB" sz="2200"/>
              <a:t>Si vous êtes arrêté.e, vous devez être informé.e de votre droit de consulter un.e avocat.e.</a:t>
            </a:r>
            <a:endParaRPr sz="22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1" sz="2200">
              <a:solidFill>
                <a:srgbClr val="3F3F3F"/>
              </a:solidFill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768" y="3316551"/>
            <a:ext cx="3849329" cy="246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311700" y="4"/>
            <a:ext cx="8520600" cy="12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30"/>
              <a:buFont typeface="Calibri"/>
              <a:buNone/>
            </a:pPr>
            <a:r>
              <a:rPr lang="en-GB" sz="3400">
                <a:solidFill>
                  <a:schemeClr val="lt1"/>
                </a:solidFill>
              </a:rPr>
              <a:t>Droits à l’égalité</a:t>
            </a:r>
            <a:endParaRPr/>
          </a:p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311700" y="18414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GB" sz="2200"/>
              <a:t>Vous ne pouvez pas être traité.e injustement pour des motifs liés à votre identité raciale, votre origine nationale ou ethnique, votre religion, votre sexe, votre âge, vos capacités physiques ou mentales, votre orientation sexuelle, votre situation matrimoniale ou à votre citoyenneté.</a:t>
            </a:r>
            <a:endParaRPr sz="2200">
              <a:solidFill>
                <a:srgbClr val="3F3F3F"/>
              </a:solidFill>
            </a:endParaRPr>
          </a:p>
        </p:txBody>
      </p:sp>
      <p:pic>
        <p:nvPicPr>
          <p:cNvPr descr="Image result for equality rights image" id="115" name="Google Shape;11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3118" y="3429004"/>
            <a:ext cx="4260875" cy="283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