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embeddedFontLst>
    <p:embeddedFont>
      <p:font typeface="DM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8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8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DMSans-bold.fntdata"/><Relationship Id="rId27" Type="http://schemas.openxmlformats.org/officeDocument/2006/relationships/font" Target="fonts/DM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DM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9bfdab06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139bfdab065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>
                <a:solidFill>
                  <a:srgbClr val="222222"/>
                </a:solidFill>
                <a:highlight>
                  <a:schemeClr val="lt1"/>
                </a:highlight>
              </a:rPr>
              <a:t>Égalité et droit de la personne (liberté d’expression)</a:t>
            </a:r>
            <a:endParaRPr/>
          </a:p>
        </p:txBody>
      </p:sp>
      <p:sp>
        <p:nvSpPr>
          <p:cNvPr id="125" name="Google Shape;125;p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b12943f20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4b12943f20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Élections libres et équitables</a:t>
            </a:r>
            <a:endParaRPr/>
          </a:p>
        </p:txBody>
      </p:sp>
      <p:sp>
        <p:nvSpPr>
          <p:cNvPr id="133" name="Google Shape;133;g14b12943f20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1c73bb856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e1c73bb85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>
                <a:solidFill>
                  <a:srgbClr val="222222"/>
                </a:solidFill>
                <a:highlight>
                  <a:srgbClr val="FFFFFF"/>
                </a:highlight>
              </a:rPr>
              <a:t>Égalité et droit de la personne (liberté d’expression), Participation citoyenne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e1c73bb85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1c73bb856_0_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e1c73bb856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Responsabilité et transparence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e1c73bb856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État de droit, Responsabilité et transparence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1c73bb856_0_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e1c73bb856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État de droit</a:t>
            </a:r>
            <a:endParaRPr/>
          </a:p>
        </p:txBody>
      </p:sp>
      <p:sp>
        <p:nvSpPr>
          <p:cNvPr id="162" name="Google Shape;162;ge1c73bb856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1c73bb856_0_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e1c73bb856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Tolérance politique</a:t>
            </a:r>
            <a:endParaRPr/>
          </a:p>
        </p:txBody>
      </p:sp>
      <p:sp>
        <p:nvSpPr>
          <p:cNvPr id="169" name="Google Shape;169;ge1c73bb856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1c73bb856_0_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e1c73bb856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État de droit</a:t>
            </a:r>
            <a:endParaRPr/>
          </a:p>
        </p:txBody>
      </p:sp>
      <p:sp>
        <p:nvSpPr>
          <p:cNvPr id="176" name="Google Shape;176;ge1c73bb856_0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Responsabilité et transparence </a:t>
            </a:r>
            <a:endParaRPr/>
          </a:p>
        </p:txBody>
      </p:sp>
      <p:sp>
        <p:nvSpPr>
          <p:cNvPr id="183" name="Google Shape;183;p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1c73bb856_0_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e1c73bb856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Élections libre et équitable</a:t>
            </a:r>
            <a:endParaRPr/>
          </a:p>
        </p:txBody>
      </p:sp>
      <p:sp>
        <p:nvSpPr>
          <p:cNvPr id="190" name="Google Shape;190;ge1c73bb856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/>
              <a:t>Égalité, équité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42245a75b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1242245a75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Communauté</a:t>
            </a:r>
            <a:endParaRPr/>
          </a:p>
        </p:txBody>
      </p:sp>
      <p:sp>
        <p:nvSpPr>
          <p:cNvPr id="79" name="Google Shape;79;g1242245a75b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42245a75b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1242245a75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Liberté d’expression</a:t>
            </a:r>
            <a:endParaRPr/>
          </a:p>
        </p:txBody>
      </p:sp>
      <p:sp>
        <p:nvSpPr>
          <p:cNvPr id="86" name="Google Shape;86;g1242245a75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42245a75b_0_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1242245a75b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Communauté</a:t>
            </a:r>
            <a:endParaRPr/>
          </a:p>
        </p:txBody>
      </p:sp>
      <p:sp>
        <p:nvSpPr>
          <p:cNvPr id="93" name="Google Shape;93;g1242245a75b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Respect, équité</a:t>
            </a:r>
            <a:endParaRPr/>
          </a:p>
        </p:txBody>
      </p:sp>
      <p:sp>
        <p:nvSpPr>
          <p:cNvPr id="100" name="Google Shape;10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/>
              <a:t>Diversité, communauté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/>
              <a:t>Justice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629841" y="365127"/>
            <a:ext cx="78867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-6078" l="-1053" r="-1619" t="-3936"/>
          <a:stretch/>
        </p:blipFill>
        <p:spPr>
          <a:xfrm>
            <a:off x="7263926" y="5144571"/>
            <a:ext cx="1666428" cy="14271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0"/>
          <p:cNvPicPr preferRelativeResize="0"/>
          <p:nvPr/>
        </p:nvPicPr>
        <p:blipFill rotWithShape="1">
          <a:blip r:embed="rId3">
            <a:alphaModFix/>
          </a:blip>
          <a:srcRect b="-2988" l="-1024" r="-3501" t="-6492"/>
          <a:stretch/>
        </p:blipFill>
        <p:spPr>
          <a:xfrm>
            <a:off x="284671" y="120770"/>
            <a:ext cx="2260121" cy="189203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/>
          <p:nvPr>
            <p:ph type="ctrTitle"/>
          </p:nvPr>
        </p:nvSpPr>
        <p:spPr>
          <a:xfrm>
            <a:off x="527268" y="2049463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DIAPORAMA 1 :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démocratie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400">
                <a:latin typeface="Calibri"/>
                <a:ea typeface="Calibri"/>
                <a:cs typeface="Calibri"/>
                <a:sym typeface="Calibri"/>
              </a:rPr>
              <a:t>Principes démocratiques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1918900" y="891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3475" y="1773582"/>
            <a:ext cx="6901550" cy="331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Identifiez le principe démocratique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525" y="1115392"/>
            <a:ext cx="2573447" cy="55695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20"/>
          <p:cNvCxnSpPr/>
          <p:nvPr/>
        </p:nvCxnSpPr>
        <p:spPr>
          <a:xfrm rot="10800000">
            <a:off x="5083725" y="1621875"/>
            <a:ext cx="1763400" cy="1284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2799" y="1462151"/>
            <a:ext cx="5678400" cy="378377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Identifiez le principe démocratique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Identifiez le principe démocratique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Pensionnats autochtones: marche à Montréal pour réclamer justice | TVA  Nouvelles" id="144" name="Google Shape;14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8450" y="1694975"/>
            <a:ext cx="5871600" cy="33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Identifiez le principe démocratique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Thousands of Ontario students protesting Doug Ford's changes to curriculum  this Friday | Broadview Magazine" id="151" name="Google Shape;1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7927" y="1412567"/>
            <a:ext cx="5908147" cy="3695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preme Court clarifies handling of expert evidence in drugged-driving  cases | CBC News" id="157" name="Google Shape;15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4101" y="1616476"/>
            <a:ext cx="6100300" cy="34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Identifiez le principe démocratique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193950" y="420173"/>
            <a:ext cx="8520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Identifiez le principe démocratique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OPP Introduces Advanced Technology to Catch Fleeing Vehicles ..." id="165" name="Google Shape;16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630361"/>
            <a:ext cx="6096000" cy="342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9452" y="1662700"/>
            <a:ext cx="6275676" cy="35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Identifiez le principe démocratique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t jury duty? Ontario asks you to serve for below minimum wage — and won&amp;#39;t  pay your expenses | The Star" id="178" name="Google Shape;1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0124" y="1598800"/>
            <a:ext cx="6448255" cy="329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Identifiez le principe démocratique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Identifiez le principe démocratique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3700" y="1383300"/>
            <a:ext cx="5196600" cy="38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634200" y="1233700"/>
            <a:ext cx="73203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44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44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Quels </a:t>
            </a:r>
            <a:r>
              <a:rPr b="1" lang="en-GB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mots</a:t>
            </a:r>
            <a:r>
              <a:rPr lang="en-GB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 </a:t>
            </a:r>
            <a:r>
              <a:rPr b="1" lang="en-GB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notions</a:t>
            </a:r>
            <a:r>
              <a:rPr lang="en-GB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vous viennent à l'esprit lorsque vous voyez les images suivantes?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68" name="Google Shape;68;p11"/>
          <p:cNvSpPr txBox="1"/>
          <p:nvPr/>
        </p:nvSpPr>
        <p:spPr>
          <a:xfrm>
            <a:off x="197400" y="154194"/>
            <a:ext cx="85206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1"/>
          <p:cNvSpPr txBox="1"/>
          <p:nvPr>
            <p:ph type="title"/>
          </p:nvPr>
        </p:nvSpPr>
        <p:spPr>
          <a:xfrm>
            <a:off x="311700" y="154192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400">
                <a:latin typeface="Calibri"/>
                <a:ea typeface="Calibri"/>
                <a:cs typeface="Calibri"/>
                <a:sym typeface="Calibri"/>
              </a:rPr>
              <a:t>Activité d’introduction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8463" y="1498837"/>
            <a:ext cx="5147075" cy="38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9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Identifiez le principe démocratique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title"/>
          </p:nvPr>
        </p:nvSpPr>
        <p:spPr>
          <a:xfrm>
            <a:off x="179825" y="132200"/>
            <a:ext cx="85206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900"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0"/>
          <p:cNvSpPr txBox="1"/>
          <p:nvPr>
            <p:ph idx="1" type="body"/>
          </p:nvPr>
        </p:nvSpPr>
        <p:spPr>
          <a:xfrm>
            <a:off x="179829" y="1438029"/>
            <a:ext cx="8520600" cy="42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Est-il important que les citoyen.ne.s soutiennent et défendent ces principes? Que se passerait-il si personne ne s'en souciait?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droits entraînent-ils des responsabilités?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 exemple, le droit de manifester entraîne la responsabilité de le faire de manière pacifique.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9825" y="4484750"/>
            <a:ext cx="2140600" cy="214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2531118" y="5522999"/>
            <a:ext cx="4615828" cy="211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cfsregina.ca/wp-content/uploads/2020/09/4003628.jpg" id="75" name="Google Shape;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2682" y="1361746"/>
            <a:ext cx="5006145" cy="5006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0500" y="1462058"/>
            <a:ext cx="5322988" cy="4253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5675" y="1536625"/>
            <a:ext cx="58293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3599" y="1439125"/>
            <a:ext cx="5316801" cy="382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9600" y="161427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2531118" y="5522999"/>
            <a:ext cx="4615828" cy="211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ryerson.ca/content/dam/news-events/news/2021/10/web-social-justice.jpg"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4525" y="1518150"/>
            <a:ext cx="4972426" cy="3726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2531118" y="5522999"/>
            <a:ext cx="4615828" cy="211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americanprogress.org/wp-content/uploads/2018/02/GettyImages-903993266.jpg"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1924" y="1572775"/>
            <a:ext cx="5440149" cy="3630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