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6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5b68e509c4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g15b68e509c4_0_4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65" name="Google Shape;65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6" name="Google Shape;6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3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71" name="Google Shape;71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2" name="Google Shape;7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4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79" name="Google Shape;79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0" name="Google Shape;8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7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94" name="Google Shape;94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5" name="Google Shape;9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8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03" name="Google Shape;103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4" name="Google Shape;10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9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11" name="Google Shape;111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2" name="Google Shape;112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0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20" name="Google Shape;120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1" name="Google Shape;121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/>
          <p:nvPr>
            <p:ph type="ctrTitle"/>
          </p:nvPr>
        </p:nvSpPr>
        <p:spPr>
          <a:xfrm>
            <a:off x="685800" y="1122363"/>
            <a:ext cx="77724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Arial"/>
              <a:buNone/>
              <a:defRPr sz="3600">
                <a:solidFill>
                  <a:srgbClr val="3F3F3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0" type="dt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1" type="ftr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/>
          <p:nvPr>
            <p:ph type="title"/>
          </p:nvPr>
        </p:nvSpPr>
        <p:spPr>
          <a:xfrm>
            <a:off x="628650" y="373439"/>
            <a:ext cx="7886700" cy="80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" type="body"/>
          </p:nvPr>
        </p:nvSpPr>
        <p:spPr>
          <a:xfrm>
            <a:off x="628650" y="1465545"/>
            <a:ext cx="7886700" cy="47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623888" y="1709739"/>
            <a:ext cx="7886700" cy="285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623888" y="4589464"/>
            <a:ext cx="78867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628650" y="365127"/>
            <a:ext cx="7886700" cy="83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628650" y="1825625"/>
            <a:ext cx="38862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2" type="body"/>
          </p:nvPr>
        </p:nvSpPr>
        <p:spPr>
          <a:xfrm>
            <a:off x="4629150" y="1825625"/>
            <a:ext cx="38862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0" type="dt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Google Shape;32;p5"/>
          <p:cNvSpPr txBox="1"/>
          <p:nvPr>
            <p:ph idx="11" type="ftr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629841" y="365127"/>
            <a:ext cx="7886700" cy="96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629842" y="1681163"/>
            <a:ext cx="38682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7" name="Google Shape;37;p6"/>
          <p:cNvSpPr txBox="1"/>
          <p:nvPr>
            <p:ph idx="2" type="body"/>
          </p:nvPr>
        </p:nvSpPr>
        <p:spPr>
          <a:xfrm>
            <a:off x="629842" y="2505075"/>
            <a:ext cx="38682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3" type="body"/>
          </p:nvPr>
        </p:nvSpPr>
        <p:spPr>
          <a:xfrm>
            <a:off x="4629150" y="1681163"/>
            <a:ext cx="38874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4" type="body"/>
          </p:nvPr>
        </p:nvSpPr>
        <p:spPr>
          <a:xfrm>
            <a:off x="4629150" y="2505075"/>
            <a:ext cx="38874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0" type="dt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Google Shape;41;p6"/>
          <p:cNvSpPr txBox="1"/>
          <p:nvPr>
            <p:ph idx="11" type="ftr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Google Shape;42;p6"/>
          <p:cNvSpPr txBox="1"/>
          <p:nvPr>
            <p:ph idx="12" type="sldNum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 txBox="1"/>
          <p:nvPr>
            <p:ph type="title"/>
          </p:nvPr>
        </p:nvSpPr>
        <p:spPr>
          <a:xfrm>
            <a:off x="628650" y="365127"/>
            <a:ext cx="7886700" cy="83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0" type="dt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Google Shape;46;p7"/>
          <p:cNvSpPr txBox="1"/>
          <p:nvPr>
            <p:ph idx="11" type="ftr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Google Shape;47;p7"/>
          <p:cNvSpPr txBox="1"/>
          <p:nvPr>
            <p:ph idx="12" type="sldNum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8"/>
          <p:cNvSpPr txBox="1"/>
          <p:nvPr>
            <p:ph idx="10" type="dt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0" name="Google Shape;50;p8"/>
          <p:cNvSpPr txBox="1"/>
          <p:nvPr>
            <p:ph idx="11" type="ftr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1" name="Google Shape;51;p8"/>
          <p:cNvSpPr txBox="1"/>
          <p:nvPr>
            <p:ph idx="12" type="sldNum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VIX Slide Template" type="tx">
  <p:cSld name="TITLE_AND_BOD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9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  <a:defRPr/>
            </a:lvl1pPr>
            <a:lvl2pPr indent="-3810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Char char="•"/>
              <a:defRPr/>
            </a:lvl2pPr>
            <a:lvl3pPr indent="-355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10" Type="http://schemas.openxmlformats.org/officeDocument/2006/relationships/theme" Target="../theme/theme1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0" y="0"/>
            <a:ext cx="9144000" cy="1197000"/>
          </a:xfrm>
          <a:prstGeom prst="rect">
            <a:avLst/>
          </a:prstGeom>
          <a:solidFill>
            <a:srgbClr val="DA1A8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722F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1"/>
          <p:cNvSpPr txBox="1"/>
          <p:nvPr>
            <p:ph type="title"/>
          </p:nvPr>
        </p:nvSpPr>
        <p:spPr>
          <a:xfrm>
            <a:off x="628650" y="365127"/>
            <a:ext cx="7886700" cy="83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" name="Google Shape;12;p1"/>
          <p:cNvSpPr txBox="1"/>
          <p:nvPr>
            <p:ph idx="1" type="body"/>
          </p:nvPr>
        </p:nvSpPr>
        <p:spPr>
          <a:xfrm>
            <a:off x="628650" y="1761666"/>
            <a:ext cx="7886700" cy="44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13" name="Google Shape;13;p1"/>
          <p:cNvPicPr preferRelativeResize="0"/>
          <p:nvPr/>
        </p:nvPicPr>
        <p:blipFill rotWithShape="1">
          <a:blip r:embed="rId1">
            <a:alphaModFix/>
          </a:blip>
          <a:srcRect b="-10009" l="-1892" r="-487" t="-3237"/>
          <a:stretch/>
        </p:blipFill>
        <p:spPr>
          <a:xfrm>
            <a:off x="7263926" y="5144571"/>
            <a:ext cx="1614312" cy="1427144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0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png"/><Relationship Id="rId4" Type="http://schemas.openxmlformats.org/officeDocument/2006/relationships/image" Target="../media/image9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jpg"/><Relationship Id="rId4" Type="http://schemas.openxmlformats.org/officeDocument/2006/relationships/image" Target="../media/image8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DA1A8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482F9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1" name="Google Shape;61;p10"/>
          <p:cNvPicPr preferRelativeResize="0"/>
          <p:nvPr/>
        </p:nvPicPr>
        <p:blipFill rotWithShape="1">
          <a:blip r:embed="rId3">
            <a:alphaModFix/>
          </a:blip>
          <a:srcRect b="-2988" l="-1024" r="-3501" t="-6492"/>
          <a:stretch/>
        </p:blipFill>
        <p:spPr>
          <a:xfrm>
            <a:off x="284671" y="120770"/>
            <a:ext cx="2260121" cy="1892036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0"/>
          <p:cNvSpPr txBox="1"/>
          <p:nvPr>
            <p:ph type="ctrTitle"/>
          </p:nvPr>
        </p:nvSpPr>
        <p:spPr>
          <a:xfrm>
            <a:off x="685800" y="2189163"/>
            <a:ext cx="77724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Arial"/>
              <a:buNone/>
            </a:pPr>
            <a:r>
              <a:rPr i="0" lang="en-US" sz="36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DIAPO</a:t>
            </a:r>
            <a:r>
              <a:rPr lang="en-US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RAMA</a:t>
            </a:r>
            <a:r>
              <a:rPr i="0" lang="en-US" sz="36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7 :</a:t>
            </a:r>
            <a:br>
              <a:rPr i="0" lang="en-US" sz="36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Les conseils</a:t>
            </a:r>
            <a:r>
              <a:rPr lang="en-US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scolaires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762000" y="1446212"/>
            <a:ext cx="7467600" cy="38115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i="0" sz="2900" u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i="0" lang="en-US" sz="3300" u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Qu</a:t>
            </a:r>
            <a:r>
              <a:rPr lang="en-US" sz="3300">
                <a:latin typeface="Calibri"/>
                <a:ea typeface="Calibri"/>
                <a:cs typeface="Calibri"/>
                <a:sym typeface="Calibri"/>
              </a:rPr>
              <a:t>’est-ce qu’un</a:t>
            </a:r>
            <a:r>
              <a:rPr i="0" lang="en-US" sz="3300" u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300">
                <a:latin typeface="Calibri"/>
                <a:ea typeface="Calibri"/>
                <a:cs typeface="Calibri"/>
                <a:sym typeface="Calibri"/>
              </a:rPr>
              <a:t>conseil</a:t>
            </a:r>
            <a:r>
              <a:rPr i="0" lang="en-US" sz="3300" u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scolaire?  </a:t>
            </a:r>
            <a:endParaRPr sz="25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r>
              <a:t/>
            </a:r>
            <a:endParaRPr i="0" sz="1200" u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300">
                <a:latin typeface="Calibri"/>
                <a:ea typeface="Calibri"/>
                <a:cs typeface="Calibri"/>
                <a:sym typeface="Calibri"/>
              </a:rPr>
              <a:t>Comment les décisions prises par le conseil scolaire peuvent-elles m’affecter?</a:t>
            </a:r>
            <a:endParaRPr sz="33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t/>
            </a:r>
            <a:endParaRPr sz="3600">
              <a:latin typeface="Calibri"/>
              <a:ea typeface="Calibri"/>
              <a:cs typeface="Calibri"/>
              <a:sym typeface="Calibri"/>
            </a:endParaRPr>
          </a:p>
          <a:p>
            <a:pPr indent="-114300" lvl="0" marL="34290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 txBox="1"/>
          <p:nvPr>
            <p:ph type="title"/>
          </p:nvPr>
        </p:nvSpPr>
        <p:spPr>
          <a:xfrm>
            <a:off x="628650" y="373439"/>
            <a:ext cx="7886700" cy="80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None/>
            </a:pPr>
            <a:r>
              <a:rPr lang="en-US" sz="4000">
                <a:latin typeface="Calibri"/>
                <a:ea typeface="Calibri"/>
                <a:cs typeface="Calibri"/>
                <a:sym typeface="Calibri"/>
              </a:rPr>
              <a:t>Les conseils scolaires</a:t>
            </a:r>
            <a:endParaRPr/>
          </a:p>
        </p:txBody>
      </p:sp>
      <p:sp>
        <p:nvSpPr>
          <p:cNvPr id="75" name="Google Shape;75;p12"/>
          <p:cNvSpPr txBox="1"/>
          <p:nvPr>
            <p:ph idx="1" type="body"/>
          </p:nvPr>
        </p:nvSpPr>
        <p:spPr>
          <a:xfrm>
            <a:off x="457200" y="13716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Les </a:t>
            </a:r>
            <a:r>
              <a:rPr b="1" lang="en-US">
                <a:latin typeface="Calibri"/>
                <a:ea typeface="Calibri"/>
                <a:cs typeface="Calibri"/>
                <a:sym typeface="Calibri"/>
              </a:rPr>
              <a:t>conseils scolaires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 de l’Ontario gèrent les écoles publiques ou catholiques de la province et administrent les fonds qu’ils reçoivent du gouvernement provincial.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6" name="Google Shape;76;p12"/>
          <p:cNvPicPr preferRelativeResize="0"/>
          <p:nvPr/>
        </p:nvPicPr>
        <p:blipFill rotWithShape="1">
          <a:blip r:embed="rId3">
            <a:alphaModFix/>
          </a:blip>
          <a:srcRect b="0" l="0" r="0" t="11606"/>
          <a:stretch/>
        </p:blipFill>
        <p:spPr>
          <a:xfrm>
            <a:off x="2748762" y="3544025"/>
            <a:ext cx="3646475" cy="2593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Ontario Tattoo | Ontario map, Ontario, Map" id="82" name="Google Shape;82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567050" y="2185653"/>
            <a:ext cx="2576962" cy="2602992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3"/>
          <p:cNvSpPr txBox="1"/>
          <p:nvPr>
            <p:ph idx="4294967295" type="title"/>
          </p:nvPr>
        </p:nvSpPr>
        <p:spPr>
          <a:xfrm>
            <a:off x="457200" y="460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None/>
            </a:pPr>
            <a:r>
              <a:rPr lang="en-US" sz="4000">
                <a:latin typeface="Calibri"/>
                <a:ea typeface="Calibri"/>
                <a:cs typeface="Calibri"/>
                <a:sym typeface="Calibri"/>
              </a:rPr>
              <a:t>Conseil</a:t>
            </a:r>
            <a:r>
              <a:rPr b="1" i="0" lang="en-US" sz="4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 scolaires </a:t>
            </a:r>
            <a:r>
              <a:rPr lang="en-US" sz="4000">
                <a:latin typeface="Calibri"/>
                <a:ea typeface="Calibri"/>
                <a:cs typeface="Calibri"/>
                <a:sym typeface="Calibri"/>
              </a:rPr>
              <a:t>en Ontario</a:t>
            </a:r>
            <a:endParaRPr/>
          </a:p>
        </p:txBody>
      </p:sp>
      <p:sp>
        <p:nvSpPr>
          <p:cNvPr id="84" name="Google Shape;84;p13"/>
          <p:cNvSpPr txBox="1"/>
          <p:nvPr>
            <p:ph idx="4294967295" type="body"/>
          </p:nvPr>
        </p:nvSpPr>
        <p:spPr>
          <a:xfrm>
            <a:off x="326375" y="1541000"/>
            <a:ext cx="66807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Il existe quatre types de conseils scolaires financés par les fonds publics en Ontario :</a:t>
            </a:r>
            <a:endParaRPr/>
          </a:p>
          <a:p>
            <a:pPr indent="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Char char="•"/>
            </a:pPr>
            <a:r>
              <a:rPr lang="en-US"/>
              <a:t>31 conseils publics anglophones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Char char="•"/>
            </a:pPr>
            <a:r>
              <a:rPr lang="en-US"/>
              <a:t>29 conseils catholiques anglophones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Char char="•"/>
            </a:pPr>
            <a:r>
              <a:rPr lang="en-US"/>
              <a:t>4 conseils publics francophones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Char char="•"/>
            </a:pPr>
            <a:r>
              <a:rPr lang="en-US"/>
              <a:t>8 conseils catholiques francophones.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 txBox="1"/>
          <p:nvPr/>
        </p:nvSpPr>
        <p:spPr>
          <a:xfrm>
            <a:off x="393150" y="1445800"/>
            <a:ext cx="8357700" cy="201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4381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500"/>
              <a:buFont typeface="Calibri"/>
              <a:buChar char="•"/>
            </a:pPr>
            <a:r>
              <a:rPr lang="en-US" sz="2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Chaque conseil scolaire a un groupe de représentant.e.s élu.e.s localement, appelé.e.s conseiller.ère.s scolaires.</a:t>
            </a:r>
            <a:endParaRPr sz="25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381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500"/>
              <a:buFont typeface="Calibri"/>
              <a:buChar char="•"/>
            </a:pPr>
            <a:r>
              <a:rPr b="0" i="0" lang="en-US" sz="25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Les </a:t>
            </a:r>
            <a:r>
              <a:rPr lang="en-US" sz="2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conseiller.ère.s </a:t>
            </a:r>
            <a:r>
              <a:rPr b="0" i="0" lang="en-US" sz="25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n’ont pas de pouvoir individuellement</a:t>
            </a:r>
            <a:r>
              <a:rPr lang="en-US" sz="2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. C</a:t>
            </a:r>
            <a:r>
              <a:rPr b="0" i="0" lang="en-US" sz="25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’est l’ensemble du </a:t>
            </a:r>
            <a:r>
              <a:rPr lang="en-US" sz="2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conseil </a:t>
            </a:r>
            <a:r>
              <a:rPr b="0" i="0" lang="en-US" sz="25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qui prend les décisions.</a:t>
            </a:r>
            <a:endParaRPr sz="1100">
              <a:solidFill>
                <a:srgbClr val="3F3F3F"/>
              </a:solidFill>
            </a:endParaRPr>
          </a:p>
        </p:txBody>
      </p:sp>
      <p:sp>
        <p:nvSpPr>
          <p:cNvPr id="90" name="Google Shape;90;p14"/>
          <p:cNvSpPr txBox="1"/>
          <p:nvPr/>
        </p:nvSpPr>
        <p:spPr>
          <a:xfrm>
            <a:off x="407987" y="1587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None/>
            </a:pPr>
            <a:r>
              <a:rPr b="1" i="0" lang="en-US" sz="4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Conseiller</a:t>
            </a:r>
            <a:r>
              <a:rPr b="1" lang="en-US"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.ère.s scolaires</a:t>
            </a:r>
            <a:endParaRPr/>
          </a:p>
        </p:txBody>
      </p:sp>
      <p:pic>
        <p:nvPicPr>
          <p:cNvPr descr="Image result for board of trustees vector" id="91" name="Google Shape;91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70200" y="4375975"/>
            <a:ext cx="3105150" cy="219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type="title"/>
          </p:nvPr>
        </p:nvSpPr>
        <p:spPr>
          <a:xfrm>
            <a:off x="247875" y="247875"/>
            <a:ext cx="8692200" cy="7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None/>
            </a:pPr>
            <a:r>
              <a:rPr b="1" i="0" lang="en-US" sz="37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Le rôle des conseiller.ère.s </a:t>
            </a:r>
            <a:r>
              <a:rPr lang="en-US" sz="3700">
                <a:latin typeface="Calibri"/>
                <a:ea typeface="Calibri"/>
                <a:cs typeface="Calibri"/>
                <a:sym typeface="Calibri"/>
              </a:rPr>
              <a:t>scolaires</a:t>
            </a:r>
            <a:endParaRPr sz="3300"/>
          </a:p>
        </p:txBody>
      </p:sp>
      <p:sp>
        <p:nvSpPr>
          <p:cNvPr id="98" name="Google Shape;98;p15"/>
          <p:cNvSpPr txBox="1"/>
          <p:nvPr>
            <p:ph idx="1" type="body"/>
          </p:nvPr>
        </p:nvSpPr>
        <p:spPr>
          <a:xfrm>
            <a:off x="247875" y="1371600"/>
            <a:ext cx="6870900" cy="5039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>
                <a:latin typeface="Calibri"/>
                <a:ea typeface="Calibri"/>
                <a:cs typeface="Calibri"/>
                <a:sym typeface="Calibri"/>
              </a:rPr>
              <a:t>Les responsabilités des conseiller.ère.s scolaires sont les suivantes :</a:t>
            </a:r>
            <a:endParaRPr sz="27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700">
              <a:latin typeface="Calibri"/>
              <a:ea typeface="Calibri"/>
              <a:cs typeface="Calibri"/>
              <a:sym typeface="Calibri"/>
            </a:endParaRPr>
          </a:p>
          <a:p>
            <a:pPr indent="-4000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Char char="•"/>
            </a:pPr>
            <a:r>
              <a:rPr lang="en-US" sz="2700">
                <a:latin typeface="Calibri"/>
                <a:ea typeface="Calibri"/>
                <a:cs typeface="Calibri"/>
                <a:sym typeface="Calibri"/>
              </a:rPr>
              <a:t>Définir une stratégie et des objectifs éducatifs</a:t>
            </a:r>
            <a:endParaRPr sz="2700">
              <a:latin typeface="Calibri"/>
              <a:ea typeface="Calibri"/>
              <a:cs typeface="Calibri"/>
              <a:sym typeface="Calibri"/>
            </a:endParaRPr>
          </a:p>
          <a:p>
            <a:pPr indent="-4000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Char char="•"/>
            </a:pPr>
            <a:r>
              <a:rPr lang="en-US" sz="2700">
                <a:latin typeface="Calibri"/>
                <a:ea typeface="Calibri"/>
                <a:cs typeface="Calibri"/>
                <a:sym typeface="Calibri"/>
              </a:rPr>
              <a:t>Fixer des critères de réussite pour les élèves</a:t>
            </a:r>
            <a:endParaRPr sz="2700">
              <a:latin typeface="Calibri"/>
              <a:ea typeface="Calibri"/>
              <a:cs typeface="Calibri"/>
              <a:sym typeface="Calibri"/>
            </a:endParaRPr>
          </a:p>
          <a:p>
            <a:pPr indent="-4000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Char char="•"/>
            </a:pPr>
            <a:r>
              <a:rPr lang="en-US" sz="2700">
                <a:latin typeface="Calibri"/>
                <a:ea typeface="Calibri"/>
                <a:cs typeface="Calibri"/>
                <a:sym typeface="Calibri"/>
              </a:rPr>
              <a:t>Approuver les manuels scolaires et le matériel pédagogique</a:t>
            </a:r>
            <a:endParaRPr sz="2700">
              <a:latin typeface="Calibri"/>
              <a:ea typeface="Calibri"/>
              <a:cs typeface="Calibri"/>
              <a:sym typeface="Calibri"/>
            </a:endParaRPr>
          </a:p>
          <a:p>
            <a:pPr indent="-4000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Char char="•"/>
            </a:pPr>
            <a:r>
              <a:rPr lang="en-US" sz="2700">
                <a:latin typeface="Calibri"/>
                <a:ea typeface="Calibri"/>
                <a:cs typeface="Calibri"/>
                <a:sym typeface="Calibri"/>
              </a:rPr>
              <a:t>Déterminer le nombre, la taille et l'emplacement des écoles</a:t>
            </a:r>
            <a:endParaRPr sz="2700">
              <a:latin typeface="Calibri"/>
              <a:ea typeface="Calibri"/>
              <a:cs typeface="Calibri"/>
              <a:sym typeface="Calibri"/>
            </a:endParaRPr>
          </a:p>
          <a:p>
            <a:pPr indent="-4000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Char char="•"/>
            </a:pPr>
            <a:r>
              <a:rPr lang="en-US" sz="2700">
                <a:latin typeface="Calibri"/>
                <a:ea typeface="Calibri"/>
                <a:cs typeface="Calibri"/>
                <a:sym typeface="Calibri"/>
              </a:rPr>
              <a:t>Créer et contrôler les politiques des écoles</a:t>
            </a:r>
            <a:endParaRPr sz="27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3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9" name="Google Shape;99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112850" y="1371600"/>
            <a:ext cx="1757362" cy="17573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5"/>
          <p:cNvPicPr preferRelativeResize="0"/>
          <p:nvPr/>
        </p:nvPicPr>
        <p:blipFill rotWithShape="1">
          <a:blip r:embed="rId4">
            <a:alphaModFix/>
          </a:blip>
          <a:srcRect b="15153" l="11601" r="14799" t="5763"/>
          <a:stretch/>
        </p:blipFill>
        <p:spPr>
          <a:xfrm>
            <a:off x="7216037" y="3320100"/>
            <a:ext cx="1550987" cy="180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6"/>
          <p:cNvSpPr txBox="1"/>
          <p:nvPr>
            <p:ph type="title"/>
          </p:nvPr>
        </p:nvSpPr>
        <p:spPr>
          <a:xfrm>
            <a:off x="628650" y="373450"/>
            <a:ext cx="7904700" cy="80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None/>
            </a:pPr>
            <a:r>
              <a:rPr b="1" i="0" lang="en-US" sz="40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Le rôle des conseiller.ère.s </a:t>
            </a:r>
            <a:r>
              <a:rPr lang="en-US" sz="4000">
                <a:latin typeface="Calibri"/>
                <a:ea typeface="Calibri"/>
                <a:cs typeface="Calibri"/>
                <a:sym typeface="Calibri"/>
              </a:rPr>
              <a:t>scolaires</a:t>
            </a:r>
            <a:endParaRPr/>
          </a:p>
        </p:txBody>
      </p:sp>
      <p:sp>
        <p:nvSpPr>
          <p:cNvPr id="107" name="Google Shape;107;p16"/>
          <p:cNvSpPr txBox="1"/>
          <p:nvPr>
            <p:ph idx="1" type="body"/>
          </p:nvPr>
        </p:nvSpPr>
        <p:spPr>
          <a:xfrm>
            <a:off x="9000" y="1275175"/>
            <a:ext cx="9144000" cy="47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500"/>
              <a:buFont typeface="Calibri"/>
              <a:buChar char="•"/>
            </a:pPr>
            <a:r>
              <a:rPr lang="en-US" sz="2500">
                <a:latin typeface="Calibri"/>
                <a:ea typeface="Calibri"/>
                <a:cs typeface="Calibri"/>
                <a:sym typeface="Calibri"/>
              </a:rPr>
              <a:t>Les conseiller.ère.s scolaires ont la responsabilité de communiquer avec leurs électeur.rice.s afin de connaître leurs préoccupations et d’en faire part au conseil pour en débattre. </a:t>
            </a:r>
            <a:endParaRPr sz="2500">
              <a:latin typeface="Calibri"/>
              <a:ea typeface="Calibri"/>
              <a:cs typeface="Calibri"/>
              <a:sym typeface="Calibri"/>
            </a:endParaRPr>
          </a:p>
          <a:p>
            <a:pPr indent="0" lvl="0" marL="2286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t/>
            </a:r>
            <a:endParaRPr sz="2500"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500"/>
              <a:buFont typeface="Calibri"/>
              <a:buChar char="•"/>
            </a:pPr>
            <a:r>
              <a:rPr lang="en-US" sz="2500">
                <a:latin typeface="Calibri"/>
                <a:ea typeface="Calibri"/>
                <a:cs typeface="Calibri"/>
                <a:sym typeface="Calibri"/>
              </a:rPr>
              <a:t>Le conseil prend des décisions collectivement. Les décisions du conseil sont prises par le biais d'un vote, où les motions ne sont </a:t>
            </a:r>
            <a:r>
              <a:rPr lang="en-US" sz="2500">
                <a:latin typeface="Calibri"/>
                <a:ea typeface="Calibri"/>
                <a:cs typeface="Calibri"/>
                <a:sym typeface="Calibri"/>
              </a:rPr>
              <a:t>adoptées que si elles</a:t>
            </a:r>
            <a:r>
              <a:rPr lang="en-US" sz="2500">
                <a:latin typeface="Calibri"/>
                <a:ea typeface="Calibri"/>
                <a:cs typeface="Calibri"/>
                <a:sym typeface="Calibri"/>
              </a:rPr>
              <a:t> sont soutenues par la majorité. </a:t>
            </a:r>
            <a:endParaRPr sz="25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t/>
            </a:r>
            <a:endParaRPr sz="25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8" name="Google Shape;108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319475" y="5176775"/>
            <a:ext cx="2523050" cy="1681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7"/>
          <p:cNvSpPr txBox="1"/>
          <p:nvPr>
            <p:ph type="title"/>
          </p:nvPr>
        </p:nvSpPr>
        <p:spPr>
          <a:xfrm>
            <a:off x="80350" y="0"/>
            <a:ext cx="8686800" cy="111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None/>
            </a:pPr>
            <a:r>
              <a:rPr b="1" i="0" lang="en-US" sz="29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Comment les conseiller.ère.s </a:t>
            </a:r>
            <a:r>
              <a:rPr lang="en-US" sz="2900">
                <a:latin typeface="Calibri"/>
                <a:ea typeface="Calibri"/>
                <a:cs typeface="Calibri"/>
                <a:sym typeface="Calibri"/>
              </a:rPr>
              <a:t>scolaires</a:t>
            </a:r>
            <a:r>
              <a:rPr b="1" i="0" lang="en-US" sz="29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sont-iels élus?</a:t>
            </a:r>
            <a:endParaRPr sz="2500"/>
          </a:p>
        </p:txBody>
      </p:sp>
      <p:sp>
        <p:nvSpPr>
          <p:cNvPr id="115" name="Google Shape;115;p17"/>
          <p:cNvSpPr txBox="1"/>
          <p:nvPr>
            <p:ph idx="1" type="body"/>
          </p:nvPr>
        </p:nvSpPr>
        <p:spPr>
          <a:xfrm>
            <a:off x="80350" y="1371600"/>
            <a:ext cx="89112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7465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Font typeface="Calibri"/>
              <a:buChar char="•"/>
            </a:pPr>
            <a:r>
              <a:rPr lang="en-US" sz="3100">
                <a:latin typeface="Calibri"/>
                <a:ea typeface="Calibri"/>
                <a:cs typeface="Calibri"/>
                <a:sym typeface="Calibri"/>
              </a:rPr>
              <a:t>Les conseiller.ère.s scolaires sont élu.e.s tous les quatre ans lors des élections municipales.</a:t>
            </a:r>
            <a:endParaRPr b="0" i="0" sz="1500" u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74650" lvl="0" marL="34290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3100"/>
              <a:buFont typeface="Calibri"/>
              <a:buChar char="•"/>
            </a:pPr>
            <a:r>
              <a:rPr lang="en-US" sz="3100">
                <a:latin typeface="Calibri"/>
                <a:ea typeface="Calibri"/>
                <a:cs typeface="Calibri"/>
                <a:sym typeface="Calibri"/>
              </a:rPr>
              <a:t>Certains conseils scolaires couvrent plus d'une municipalité.</a:t>
            </a:r>
            <a:endParaRPr sz="3100">
              <a:latin typeface="Calibri"/>
              <a:ea typeface="Calibri"/>
              <a:cs typeface="Calibri"/>
              <a:sym typeface="Calibri"/>
            </a:endParaRPr>
          </a:p>
          <a:p>
            <a:pPr indent="-374650" lvl="0" marL="34290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3100"/>
              <a:buFont typeface="Calibri"/>
              <a:buChar char="•"/>
            </a:pPr>
            <a:r>
              <a:rPr lang="en-US" sz="3100">
                <a:latin typeface="Calibri"/>
                <a:ea typeface="Calibri"/>
                <a:cs typeface="Calibri"/>
                <a:sym typeface="Calibri"/>
              </a:rPr>
              <a:t>Certains conseils scolaires sont divisés en zones plus petites, appelées quartiers. </a:t>
            </a:r>
            <a:endParaRPr sz="3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t/>
            </a:r>
            <a:endParaRPr sz="26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6" name="Google Shape;116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13100" y="4989688"/>
            <a:ext cx="2514599" cy="16716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445600" y="4987312"/>
            <a:ext cx="2514600" cy="167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8"/>
          <p:cNvSpPr txBox="1"/>
          <p:nvPr>
            <p:ph type="title"/>
          </p:nvPr>
        </p:nvSpPr>
        <p:spPr>
          <a:xfrm>
            <a:off x="628650" y="373439"/>
            <a:ext cx="7886700" cy="80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None/>
            </a:pPr>
            <a:r>
              <a:rPr b="1" i="0" lang="en-US" sz="40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Le mot de la fin</a:t>
            </a:r>
            <a:endParaRPr/>
          </a:p>
        </p:txBody>
      </p:sp>
      <p:sp>
        <p:nvSpPr>
          <p:cNvPr id="124" name="Google Shape;124;p18"/>
          <p:cNvSpPr txBox="1"/>
          <p:nvPr>
            <p:ph idx="1" type="body"/>
          </p:nvPr>
        </p:nvSpPr>
        <p:spPr>
          <a:xfrm>
            <a:off x="457200" y="1296462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t/>
            </a:r>
            <a:endParaRPr b="0" i="0" sz="1000" u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800"/>
              <a:buFont typeface="Calibri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Comment expliqueriez-vous le rôle des conseiller.ère.s scolaires aux membres de votre famille?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800"/>
              <a:buFont typeface="Calibri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Qu’est-ce qui est le plus important pour vous lorsque vous évaluez les candidat.e.s au poste de conseiller.ère scolaire et que vous décidez pour qui voter? Pourquoi?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