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b68e509c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15b68e509c4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1" name="Google Shape;7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4" name="Google Shape;9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3" name="Google Shape;10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1" name="Google Shape;11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2" name="Google Shape;11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>
                <a:solidFill>
                  <a:srgbClr val="3F3F3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628650" y="1465545"/>
            <a:ext cx="7886700" cy="4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9841" y="365127"/>
            <a:ext cx="7886700" cy="96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VIX Slide Template" type="tx">
  <p:cSld name="TITLE_AND_BOD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indent="-355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9144000" cy="1197000"/>
          </a:xfrm>
          <a:prstGeom prst="rect">
            <a:avLst/>
          </a:prstGeom>
          <a:solidFill>
            <a:srgbClr val="DA1A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22F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628650" y="1761666"/>
            <a:ext cx="7886700" cy="44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-10009" l="-1892" r="-487" t="-3237"/>
          <a:stretch/>
        </p:blipFill>
        <p:spPr>
          <a:xfrm>
            <a:off x="7263926" y="5144571"/>
            <a:ext cx="1614312" cy="142714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A1A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82F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3">
            <a:alphaModFix/>
          </a:blip>
          <a:srcRect b="-2988" l="-1024" r="-3501" t="-6492"/>
          <a:stretch/>
        </p:blipFill>
        <p:spPr>
          <a:xfrm>
            <a:off x="284671" y="120770"/>
            <a:ext cx="2260121" cy="189203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>
            <p:ph type="ctrTitle"/>
          </p:nvPr>
        </p:nvSpPr>
        <p:spPr>
          <a:xfrm>
            <a:off x="685800" y="21891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DIAPO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RAMA</a:t>
            </a:r>
            <a:r>
              <a:rPr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7 :</a:t>
            </a:r>
            <a:br>
              <a:rPr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Les conseils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scolaires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762000" y="1446212"/>
            <a:ext cx="7467600" cy="3811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i="0" sz="2900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i="0" lang="en-US" sz="3300" u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’est-ce qu’un</a:t>
            </a:r>
            <a:r>
              <a:rPr i="0" lang="en-US" sz="3300" u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conseil</a:t>
            </a:r>
            <a:r>
              <a:rPr i="0" lang="en-US" sz="3300" u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scolaire? 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t/>
            </a:r>
            <a:endParaRPr i="0" sz="1200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Comment les décisions prises par le conseil scolaire peuvent-elles m’affecter?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Les conseils scolaires</a:t>
            </a:r>
            <a:endParaRPr/>
          </a:p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>
            <a:off x="457200" y="13716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Les </a:t>
            </a: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conseils scolaires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de l’Ontario gèrent les écoles publiques ou catholiques de la province et administrent les fonds qu’ils reçoivent du gouvernement provincial.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12"/>
          <p:cNvPicPr preferRelativeResize="0"/>
          <p:nvPr/>
        </p:nvPicPr>
        <p:blipFill rotWithShape="1">
          <a:blip r:embed="rId3">
            <a:alphaModFix/>
          </a:blip>
          <a:srcRect b="0" l="0" r="0" t="11606"/>
          <a:stretch/>
        </p:blipFill>
        <p:spPr>
          <a:xfrm>
            <a:off x="2748762" y="3544025"/>
            <a:ext cx="3646475" cy="259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ntario Tattoo | Ontario map, Ontario, Map" id="82" name="Google Shape;8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67050" y="2185653"/>
            <a:ext cx="2576962" cy="260299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>
            <p:ph idx="4294967295" type="title"/>
          </p:nvPr>
        </p:nvSpPr>
        <p:spPr>
          <a:xfrm>
            <a:off x="457200" y="460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Conseil</a:t>
            </a:r>
            <a:r>
              <a:rPr b="1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 scolaires </a:t>
            </a: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en Ontario</a:t>
            </a:r>
            <a:endParaRPr/>
          </a:p>
        </p:txBody>
      </p:sp>
      <p:sp>
        <p:nvSpPr>
          <p:cNvPr id="84" name="Google Shape;84;p13"/>
          <p:cNvSpPr txBox="1"/>
          <p:nvPr>
            <p:ph idx="4294967295" type="body"/>
          </p:nvPr>
        </p:nvSpPr>
        <p:spPr>
          <a:xfrm>
            <a:off x="326375" y="1541000"/>
            <a:ext cx="6680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Il existe quatre types de conseils scolaires financés par les fonds publics en Ontario :</a:t>
            </a:r>
            <a:endParaRPr/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/>
              <a:t>31 conseils publics anglophones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/>
              <a:t>29 conseils catholiques anglophones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/>
              <a:t>4 conseils publics francophones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/>
              <a:t>8 conseils catholiques francophones.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393150" y="1445800"/>
            <a:ext cx="83577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•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Chaque conseil scolaire a un groupe de représentant.e.s élu.e.s localement, appelé.e.s conseiller.ère.s scolaires.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Les 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conseiller.ère.s </a:t>
            </a:r>
            <a:r>
              <a:rPr b="0" i="0" lang="en-US" sz="2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n’ont pas de pouvoir individuellement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 C</a:t>
            </a:r>
            <a:r>
              <a:rPr b="0" i="0" lang="en-US" sz="2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’est l’ensemble du 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conseil </a:t>
            </a:r>
            <a:r>
              <a:rPr b="0" i="0" lang="en-US" sz="2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qui prend les décisions.</a:t>
            </a:r>
            <a:endParaRPr sz="1100">
              <a:solidFill>
                <a:srgbClr val="3F3F3F"/>
              </a:solidFill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407987" y="1587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Conseiller</a:t>
            </a:r>
            <a:r>
              <a:rPr b="1" lang="en-U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.ère.s scolaires</a:t>
            </a:r>
            <a:endParaRPr/>
          </a:p>
        </p:txBody>
      </p:sp>
      <p:pic>
        <p:nvPicPr>
          <p:cNvPr descr="Image result for board of trustees vector"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0200" y="4375975"/>
            <a:ext cx="3105150" cy="21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247875" y="247875"/>
            <a:ext cx="8692200" cy="77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37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rôle des conseiller.ère.s </a:t>
            </a: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scolaires</a:t>
            </a:r>
            <a:endParaRPr sz="3300"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247875" y="1371600"/>
            <a:ext cx="6870900" cy="50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Les responsabilités des conseiller.ère.s scolaires sont les suivantes :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Définir une stratégie et des objectifs éducatifs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Fixer des critères de réussite pour les élèves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Approuver les manuels scolaires et le matériel pédagogique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Déterminer le nombre, la taille et l'emplacement des écoles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Créer et contrôler les politiques des écoles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12850" y="1371600"/>
            <a:ext cx="1757362" cy="1757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4">
            <a:alphaModFix/>
          </a:blip>
          <a:srcRect b="15153" l="11601" r="14799" t="5763"/>
          <a:stretch/>
        </p:blipFill>
        <p:spPr>
          <a:xfrm>
            <a:off x="7216037" y="3320100"/>
            <a:ext cx="1550987" cy="18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628650" y="373450"/>
            <a:ext cx="7904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rôle des conseiller.ère.s </a:t>
            </a: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scolaires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9000" y="1275175"/>
            <a:ext cx="9144000" cy="4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Les conseiller.ère.s scolaires ont la responsabilité de communiquer avec leurs électeur.rice.s afin de connaître leurs préoccupations et d’en faire part au conseil pour en débattre.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Le conseil prend des décisions collectivement. Les décisions du conseil sont prises par le biais d'un vote, où les motions ne sont </a:t>
            </a: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adoptées que si elles</a:t>
            </a: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 sont soutenues par la majorité.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9475" y="5176775"/>
            <a:ext cx="2523050" cy="16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0350" y="0"/>
            <a:ext cx="8686800" cy="111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29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Comment les conseiller.ère.s 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scolaires</a:t>
            </a:r>
            <a:r>
              <a:rPr b="1" i="0" lang="en-US" sz="29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sont-iels élus?</a:t>
            </a:r>
            <a:endParaRPr sz="2500"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0350" y="1371600"/>
            <a:ext cx="8911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Les conseiller.ère.s scolaires sont élu.e.s tous les quatre ans lors des élections municipales.</a:t>
            </a:r>
            <a:endParaRPr b="0" i="0" sz="1500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Certains conseils scolaires couvrent plus d'une municipalité.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Certains conseils scolaires sont divisés en zones plus petites, appelées quartiers. 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3100" y="4989688"/>
            <a:ext cx="2514599" cy="167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45600" y="4987312"/>
            <a:ext cx="25146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mot de la fin</a:t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457200" y="129646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Comment expliqueriez-vous le rôle des conseiller.ère.s scolaires aux membres de votre famille?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Qu’est-ce qui est le plus important pour vous lorsque vous évaluez les candidat.e.s au poste de conseiller.ère scolaire et que vous décidez pour qui voter? Pourquoi?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