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15b76f1196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g15b76f1196c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5b68555d2d_0_43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61" name="Google Shape;61;g15b68555d2d_0_4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2" name="Google Shape;62;g15b68555d2d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67" name="Google Shape;67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8" name="Google Shape;6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75" name="Google Shape;75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6" name="Google Shape;7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90" name="Google Shape;90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1" name="Google Shape;9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8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99" name="Google Shape;99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Google Shape;10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9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07" name="Google Shape;107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8" name="Google Shape;10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0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16" name="Google Shape;116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7" name="Google Shape;11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/>
          <p:nvPr>
            <p:ph type="ctrTitle"/>
          </p:nvPr>
        </p:nvSpPr>
        <p:spPr>
          <a:xfrm>
            <a:off x="685800" y="1122363"/>
            <a:ext cx="77724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rial"/>
              <a:buNone/>
              <a:defRPr sz="3600">
                <a:solidFill>
                  <a:srgbClr val="3F3F3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628650" y="1465545"/>
            <a:ext cx="7886700" cy="47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623888" y="1709739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623888" y="4589464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628650" y="365127"/>
            <a:ext cx="7886700" cy="8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629841" y="365127"/>
            <a:ext cx="7886700" cy="96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629842" y="1681163"/>
            <a:ext cx="38682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629842" y="2505075"/>
            <a:ext cx="38682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3" type="body"/>
          </p:nvPr>
        </p:nvSpPr>
        <p:spPr>
          <a:xfrm>
            <a:off x="4629150" y="1681163"/>
            <a:ext cx="38874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4" type="body"/>
          </p:nvPr>
        </p:nvSpPr>
        <p:spPr>
          <a:xfrm>
            <a:off x="4629150" y="2505075"/>
            <a:ext cx="38874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628650" y="365127"/>
            <a:ext cx="7886700" cy="8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7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8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8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0"/>
            <a:ext cx="9144000" cy="1197000"/>
          </a:xfrm>
          <a:prstGeom prst="rect">
            <a:avLst/>
          </a:prstGeom>
          <a:solidFill>
            <a:srgbClr val="74318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722F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"/>
          <p:cNvSpPr txBox="1"/>
          <p:nvPr>
            <p:ph type="title"/>
          </p:nvPr>
        </p:nvSpPr>
        <p:spPr>
          <a:xfrm>
            <a:off x="628650" y="365127"/>
            <a:ext cx="7886700" cy="8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628650" y="1761666"/>
            <a:ext cx="7886700" cy="44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3" name="Google Shape;13;p1"/>
          <p:cNvPicPr preferRelativeResize="0"/>
          <p:nvPr/>
        </p:nvPicPr>
        <p:blipFill rotWithShape="1">
          <a:blip r:embed="rId1">
            <a:alphaModFix/>
          </a:blip>
          <a:srcRect b="-6078" l="-1053" r="-1619" t="-3936"/>
          <a:stretch/>
        </p:blipFill>
        <p:spPr>
          <a:xfrm>
            <a:off x="7263926" y="5144571"/>
            <a:ext cx="1666428" cy="142714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jpg"/><Relationship Id="rId4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4318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482F9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7" name="Google Shape;57;p9"/>
          <p:cNvPicPr preferRelativeResize="0"/>
          <p:nvPr/>
        </p:nvPicPr>
        <p:blipFill rotWithShape="1">
          <a:blip r:embed="rId3">
            <a:alphaModFix/>
          </a:blip>
          <a:srcRect b="-2988" l="-1024" r="-3501" t="-6492"/>
          <a:stretch/>
        </p:blipFill>
        <p:spPr>
          <a:xfrm>
            <a:off x="284671" y="120770"/>
            <a:ext cx="2260121" cy="1892036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9"/>
          <p:cNvSpPr txBox="1"/>
          <p:nvPr>
            <p:ph type="ctrTitle"/>
          </p:nvPr>
        </p:nvSpPr>
        <p:spPr>
          <a:xfrm>
            <a:off x="685800" y="2189163"/>
            <a:ext cx="77724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i="0" lang="en-US" sz="36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DIAPO</a:t>
            </a:r>
            <a:r>
              <a:rPr lang="en-US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RAMA</a:t>
            </a:r>
            <a:r>
              <a:rPr i="0" lang="en-US" sz="36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7 :</a:t>
            </a:r>
            <a:br>
              <a:rPr i="0" lang="en-US" sz="36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Les conseils</a:t>
            </a:r>
            <a:r>
              <a:rPr lang="en-US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scolaires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305325" y="1336400"/>
            <a:ext cx="86136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3200"/>
              <a:buFont typeface="Calibri"/>
              <a:buChar char="•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Quel est le nom de notre conseil scolaire?</a:t>
            </a:r>
            <a:endParaRPr sz="3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None/>
            </a:pPr>
            <a:r>
              <a:t/>
            </a:r>
            <a:endParaRPr sz="3200">
              <a:latin typeface="Calibri"/>
              <a:ea typeface="Calibri"/>
              <a:cs typeface="Calibri"/>
              <a:sym typeface="Calibri"/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3200"/>
              <a:buFont typeface="Calibri"/>
              <a:buChar char="•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Quel est le rôle des conseiller.ère.s scolaires?</a:t>
            </a:r>
            <a:endParaRPr sz="32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None/>
            </a:pPr>
            <a:r>
              <a:t/>
            </a:r>
            <a:endParaRPr sz="3200">
              <a:latin typeface="Calibri"/>
              <a:ea typeface="Calibri"/>
              <a:cs typeface="Calibri"/>
              <a:sym typeface="Calibri"/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3200"/>
              <a:buFont typeface="Calibri"/>
              <a:buChar char="•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Comment puis-je me renseigner sur les candidat.e.s au poste de conseiller.ère scolaire et les évaluer?</a:t>
            </a:r>
            <a:endParaRPr sz="3900">
              <a:latin typeface="Calibri"/>
              <a:ea typeface="Calibri"/>
              <a:cs typeface="Calibri"/>
              <a:sym typeface="Calibri"/>
            </a:endParaRPr>
          </a:p>
          <a:p>
            <a:pPr indent="-1143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900" u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lang="en-US" sz="4000">
                <a:latin typeface="Calibri"/>
                <a:ea typeface="Calibri"/>
                <a:cs typeface="Calibri"/>
                <a:sym typeface="Calibri"/>
              </a:rPr>
              <a:t>Les conseils scolaires</a:t>
            </a:r>
            <a:endParaRPr/>
          </a:p>
        </p:txBody>
      </p:sp>
      <p:sp>
        <p:nvSpPr>
          <p:cNvPr id="71" name="Google Shape;71;p11"/>
          <p:cNvSpPr txBox="1"/>
          <p:nvPr>
            <p:ph idx="1" type="body"/>
          </p:nvPr>
        </p:nvSpPr>
        <p:spPr>
          <a:xfrm>
            <a:off x="457200" y="13716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Les </a:t>
            </a:r>
            <a:r>
              <a:rPr b="1" lang="en-US">
                <a:latin typeface="Calibri"/>
                <a:ea typeface="Calibri"/>
                <a:cs typeface="Calibri"/>
                <a:sym typeface="Calibri"/>
              </a:rPr>
              <a:t>conseils scolaires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de l’Ontario gèrent les écoles publiques et catholiques de la province et administrent les fonds qu’ils reçoivent du gouvernement provincial.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2" name="Google Shape;72;p11"/>
          <p:cNvPicPr preferRelativeResize="0"/>
          <p:nvPr/>
        </p:nvPicPr>
        <p:blipFill rotWithShape="1">
          <a:blip r:embed="rId3">
            <a:alphaModFix/>
          </a:blip>
          <a:srcRect b="0" l="0" r="0" t="11606"/>
          <a:stretch/>
        </p:blipFill>
        <p:spPr>
          <a:xfrm>
            <a:off x="2748762" y="3544025"/>
            <a:ext cx="3646475" cy="259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ntario Tattoo | Ontario map, Ontario, Map" id="78" name="Google Shape;78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67050" y="2185653"/>
            <a:ext cx="2576962" cy="2602992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2"/>
          <p:cNvSpPr txBox="1"/>
          <p:nvPr>
            <p:ph idx="4294967295" type="title"/>
          </p:nvPr>
        </p:nvSpPr>
        <p:spPr>
          <a:xfrm>
            <a:off x="457200" y="460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lang="en-US" sz="4000">
                <a:latin typeface="Calibri"/>
                <a:ea typeface="Calibri"/>
                <a:cs typeface="Calibri"/>
                <a:sym typeface="Calibri"/>
              </a:rPr>
              <a:t>Conseil</a:t>
            </a:r>
            <a:r>
              <a:rPr b="1" i="0" lang="en-US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 scolaires </a:t>
            </a:r>
            <a:r>
              <a:rPr lang="en-US" sz="4000">
                <a:latin typeface="Calibri"/>
                <a:ea typeface="Calibri"/>
                <a:cs typeface="Calibri"/>
                <a:sym typeface="Calibri"/>
              </a:rPr>
              <a:t>en Ontario</a:t>
            </a:r>
            <a:endParaRPr/>
          </a:p>
        </p:txBody>
      </p:sp>
      <p:sp>
        <p:nvSpPr>
          <p:cNvPr id="80" name="Google Shape;80;p12"/>
          <p:cNvSpPr txBox="1"/>
          <p:nvPr>
            <p:ph idx="4294967295" type="body"/>
          </p:nvPr>
        </p:nvSpPr>
        <p:spPr>
          <a:xfrm>
            <a:off x="326375" y="1541000"/>
            <a:ext cx="66807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Il existe quatre types de conseils scolaires financés par les fonds publics en Ontario :</a:t>
            </a:r>
            <a:endParaRPr/>
          </a:p>
          <a:p>
            <a:pPr indent="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•"/>
            </a:pPr>
            <a:r>
              <a:rPr lang="en-US"/>
              <a:t>31 conseils </a:t>
            </a:r>
            <a:r>
              <a:rPr lang="en-US" u="sng"/>
              <a:t>publics anglophones</a:t>
            </a:r>
            <a:endParaRPr u="sng"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•"/>
            </a:pPr>
            <a:r>
              <a:rPr lang="en-US"/>
              <a:t>29 conseils </a:t>
            </a:r>
            <a:r>
              <a:rPr lang="en-US" u="sng"/>
              <a:t>catholiques anglophones</a:t>
            </a:r>
            <a:endParaRPr u="sng"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•"/>
            </a:pPr>
            <a:r>
              <a:rPr lang="en-US"/>
              <a:t>4 conseils </a:t>
            </a:r>
            <a:r>
              <a:rPr lang="en-US" u="sng"/>
              <a:t>publics francophones</a:t>
            </a:r>
            <a:endParaRPr u="sng"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•"/>
            </a:pPr>
            <a:r>
              <a:rPr lang="en-US"/>
              <a:t>8 conseils </a:t>
            </a:r>
            <a:r>
              <a:rPr lang="en-US" u="sng"/>
              <a:t>catholiques francophones.</a:t>
            </a:r>
            <a:endParaRPr u="sng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/>
        </p:nvSpPr>
        <p:spPr>
          <a:xfrm>
            <a:off x="393150" y="1445800"/>
            <a:ext cx="8357700" cy="30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0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700"/>
              <a:buFont typeface="Calibri"/>
              <a:buChar char="•"/>
            </a:pPr>
            <a:r>
              <a:rPr lang="en-US" sz="27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Chaque conseil scolaire a un groupe de représentant.e.s élu.e.s localement, appelé.e.s </a:t>
            </a:r>
            <a:r>
              <a:rPr b="1" lang="en-US" sz="27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conseiller.ère.s scolaires</a:t>
            </a:r>
            <a:r>
              <a:rPr lang="en-US" sz="27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7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700"/>
              <a:buFont typeface="Calibri"/>
              <a:buChar char="•"/>
            </a:pPr>
            <a:r>
              <a:rPr b="0" i="0" lang="en-US" sz="27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Les </a:t>
            </a:r>
            <a:r>
              <a:rPr lang="en-US" sz="27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conseiller.ère.s </a:t>
            </a:r>
            <a:r>
              <a:rPr b="0" i="0" lang="en-US" sz="27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n’ont pas de pouvoir individuellement</a:t>
            </a:r>
            <a:r>
              <a:rPr lang="en-US" sz="27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. C</a:t>
            </a:r>
            <a:r>
              <a:rPr b="0" i="0" lang="en-US" sz="27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’est l’ensemble du </a:t>
            </a:r>
            <a:r>
              <a:rPr lang="en-US" sz="27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conseil </a:t>
            </a:r>
            <a:r>
              <a:rPr b="0" i="0" lang="en-US" sz="27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qui prend les décisions.</a:t>
            </a:r>
            <a:endParaRPr sz="1300">
              <a:solidFill>
                <a:srgbClr val="3F3F3F"/>
              </a:solidFill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407987" y="1587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b="1" i="0" lang="en-US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Conseiller</a:t>
            </a:r>
            <a:r>
              <a:rPr b="1"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.ère.s scolaires</a:t>
            </a:r>
            <a:endParaRPr/>
          </a:p>
        </p:txBody>
      </p:sp>
      <p:pic>
        <p:nvPicPr>
          <p:cNvPr descr="Image result for board of trustees vector" id="87" name="Google Shape;8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70200" y="4375975"/>
            <a:ext cx="3105150" cy="21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>
            <p:ph type="title"/>
          </p:nvPr>
        </p:nvSpPr>
        <p:spPr>
          <a:xfrm>
            <a:off x="247875" y="247875"/>
            <a:ext cx="8692200" cy="7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b="1" i="0" lang="en-US" sz="37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 rôle des conseiller.ère.s </a:t>
            </a:r>
            <a:r>
              <a:rPr lang="en-US" sz="3700">
                <a:latin typeface="Calibri"/>
                <a:ea typeface="Calibri"/>
                <a:cs typeface="Calibri"/>
                <a:sym typeface="Calibri"/>
              </a:rPr>
              <a:t>scolaires</a:t>
            </a:r>
            <a:endParaRPr sz="3300"/>
          </a:p>
        </p:txBody>
      </p:sp>
      <p:sp>
        <p:nvSpPr>
          <p:cNvPr id="94" name="Google Shape;94;p14"/>
          <p:cNvSpPr txBox="1"/>
          <p:nvPr>
            <p:ph idx="1" type="body"/>
          </p:nvPr>
        </p:nvSpPr>
        <p:spPr>
          <a:xfrm>
            <a:off x="247875" y="1371600"/>
            <a:ext cx="6870900" cy="503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latin typeface="Calibri"/>
                <a:ea typeface="Calibri"/>
                <a:cs typeface="Calibri"/>
                <a:sym typeface="Calibri"/>
              </a:rPr>
              <a:t>Les responsabilités des conseiller.ère.s scolaires sont les suivantes :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•"/>
            </a:pPr>
            <a:r>
              <a:rPr lang="en-US" sz="2700">
                <a:latin typeface="Calibri"/>
                <a:ea typeface="Calibri"/>
                <a:cs typeface="Calibri"/>
                <a:sym typeface="Calibri"/>
              </a:rPr>
              <a:t>Définir une stratégie et des objectifs éducatifs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•"/>
            </a:pPr>
            <a:r>
              <a:rPr lang="en-US" sz="2700">
                <a:latin typeface="Calibri"/>
                <a:ea typeface="Calibri"/>
                <a:cs typeface="Calibri"/>
                <a:sym typeface="Calibri"/>
              </a:rPr>
              <a:t>Fixer des critères de réussite pour les élèves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•"/>
            </a:pPr>
            <a:r>
              <a:rPr lang="en-US" sz="2700">
                <a:latin typeface="Calibri"/>
                <a:ea typeface="Calibri"/>
                <a:cs typeface="Calibri"/>
                <a:sym typeface="Calibri"/>
              </a:rPr>
              <a:t>Approuver les manuels scolaires et le matériel pédagogique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•"/>
            </a:pPr>
            <a:r>
              <a:rPr lang="en-US" sz="2700">
                <a:latin typeface="Calibri"/>
                <a:ea typeface="Calibri"/>
                <a:cs typeface="Calibri"/>
                <a:sym typeface="Calibri"/>
              </a:rPr>
              <a:t>Déterminer le nombre, la taille et l'emplacement des écoles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•"/>
            </a:pPr>
            <a:r>
              <a:rPr lang="en-US" sz="2700">
                <a:latin typeface="Calibri"/>
                <a:ea typeface="Calibri"/>
                <a:cs typeface="Calibri"/>
                <a:sym typeface="Calibri"/>
              </a:rPr>
              <a:t>Créer et contrôler les politiques des écoles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3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Google Shape;9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12850" y="1371600"/>
            <a:ext cx="1757362" cy="1757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4"/>
          <p:cNvPicPr preferRelativeResize="0"/>
          <p:nvPr/>
        </p:nvPicPr>
        <p:blipFill rotWithShape="1">
          <a:blip r:embed="rId4">
            <a:alphaModFix/>
          </a:blip>
          <a:srcRect b="15153" l="11601" r="14799" t="5763"/>
          <a:stretch/>
        </p:blipFill>
        <p:spPr>
          <a:xfrm>
            <a:off x="7216037" y="3320100"/>
            <a:ext cx="1550987" cy="180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/>
          <p:nvPr>
            <p:ph type="title"/>
          </p:nvPr>
        </p:nvSpPr>
        <p:spPr>
          <a:xfrm>
            <a:off x="628650" y="373450"/>
            <a:ext cx="7904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b="1" i="0" lang="en-US" sz="40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 rôle des conseiller.ère.s </a:t>
            </a:r>
            <a:r>
              <a:rPr lang="en-US" sz="4000">
                <a:latin typeface="Calibri"/>
                <a:ea typeface="Calibri"/>
                <a:cs typeface="Calibri"/>
                <a:sym typeface="Calibri"/>
              </a:rPr>
              <a:t>scolaires</a:t>
            </a:r>
            <a:endParaRPr/>
          </a:p>
        </p:txBody>
      </p:sp>
      <p:sp>
        <p:nvSpPr>
          <p:cNvPr id="103" name="Google Shape;103;p15"/>
          <p:cNvSpPr txBox="1"/>
          <p:nvPr>
            <p:ph idx="1" type="body"/>
          </p:nvPr>
        </p:nvSpPr>
        <p:spPr>
          <a:xfrm>
            <a:off x="9000" y="1275175"/>
            <a:ext cx="9144000" cy="4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500"/>
              <a:buFont typeface="Calibri"/>
              <a:buChar char="•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Les conseiller.ère.s scolaires ont la responsabilité de communiquer avec leurs électeur.rice.s et de faire part de leurs préoccupations au conseil pour en débattre. 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0" lvl="0" marL="228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500"/>
              <a:buFont typeface="Calibri"/>
              <a:buChar char="•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Le conseil prend des décisions collectivement. Les décisions du conseil sont prises par le biais d'un vote, où les motions ne sont </a:t>
            </a: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adoptées que si elles</a:t>
            </a: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 sont soutenues par la majorité. 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25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4" name="Google Shape;10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19475" y="5176775"/>
            <a:ext cx="2523050" cy="1681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/>
          <p:nvPr>
            <p:ph type="title"/>
          </p:nvPr>
        </p:nvSpPr>
        <p:spPr>
          <a:xfrm>
            <a:off x="80350" y="0"/>
            <a:ext cx="8686800" cy="111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b="1" i="0" lang="en-US" sz="29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Comment les conseiller.ère.s </a:t>
            </a:r>
            <a:r>
              <a:rPr lang="en-US" sz="2900">
                <a:latin typeface="Calibri"/>
                <a:ea typeface="Calibri"/>
                <a:cs typeface="Calibri"/>
                <a:sym typeface="Calibri"/>
              </a:rPr>
              <a:t>scolaires</a:t>
            </a:r>
            <a:r>
              <a:rPr b="1" i="0" lang="en-US" sz="29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sont-iels élus?</a:t>
            </a:r>
            <a:endParaRPr sz="2500"/>
          </a:p>
        </p:txBody>
      </p:sp>
      <p:sp>
        <p:nvSpPr>
          <p:cNvPr id="111" name="Google Shape;111;p16"/>
          <p:cNvSpPr txBox="1"/>
          <p:nvPr>
            <p:ph idx="1" type="body"/>
          </p:nvPr>
        </p:nvSpPr>
        <p:spPr>
          <a:xfrm>
            <a:off x="80350" y="1371600"/>
            <a:ext cx="89112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925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•"/>
            </a:pPr>
            <a:r>
              <a:rPr lang="en-US" sz="2700">
                <a:latin typeface="Calibri"/>
                <a:ea typeface="Calibri"/>
                <a:cs typeface="Calibri"/>
                <a:sym typeface="Calibri"/>
              </a:rPr>
              <a:t>Les conseiller.ère.s scolaires sont élu.e.s tous les quatre ans lors des élections municipales.</a:t>
            </a:r>
            <a:endParaRPr b="0" i="0" sz="1100" u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3429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700"/>
              <a:buFont typeface="Calibri"/>
              <a:buChar char="•"/>
            </a:pPr>
            <a:r>
              <a:rPr lang="en-US" sz="2700">
                <a:latin typeface="Calibri"/>
                <a:ea typeface="Calibri"/>
                <a:cs typeface="Calibri"/>
                <a:sym typeface="Calibri"/>
              </a:rPr>
              <a:t>Certains conseils scolaires couvrent plus d'une municipalité.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3429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700"/>
              <a:buFont typeface="Calibri"/>
              <a:buChar char="•"/>
            </a:pPr>
            <a:r>
              <a:rPr lang="en-US" sz="2700">
                <a:latin typeface="Calibri"/>
                <a:ea typeface="Calibri"/>
                <a:cs typeface="Calibri"/>
                <a:sym typeface="Calibri"/>
              </a:rPr>
              <a:t>Certains conseils scolaires sont divisés en zones plus petites, appelées quartiers. 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3429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700"/>
              <a:buFont typeface="Calibri"/>
              <a:buChar char="•"/>
            </a:pPr>
            <a:r>
              <a:rPr lang="en-US" sz="2700">
                <a:latin typeface="Calibri"/>
                <a:ea typeface="Calibri"/>
                <a:cs typeface="Calibri"/>
                <a:sym typeface="Calibri"/>
              </a:rPr>
              <a:t>Après l'élection, les conseiller.ère.s élisent l'un.e de leurs membres pour assurer la présidence du conseil. 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2" name="Google Shape;11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13100" y="4989688"/>
            <a:ext cx="2514599" cy="16716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45600" y="4987312"/>
            <a:ext cx="2514600" cy="16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7"/>
          <p:cNvSpPr txBox="1"/>
          <p:nvPr>
            <p:ph type="title"/>
          </p:nvPr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b="1" i="0" lang="en-US" sz="40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 mot de la fin</a:t>
            </a:r>
            <a:endParaRPr/>
          </a:p>
        </p:txBody>
      </p:sp>
      <p:sp>
        <p:nvSpPr>
          <p:cNvPr id="120" name="Google Shape;120;p17"/>
          <p:cNvSpPr txBox="1"/>
          <p:nvPr>
            <p:ph idx="1" type="body"/>
          </p:nvPr>
        </p:nvSpPr>
        <p:spPr>
          <a:xfrm>
            <a:off x="457200" y="1296462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Font typeface="Calibri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Selon vous, quel.le(s) candidat.e(s) ferait(ent) la.le meilleur.e conseiller.ère scolaire et pourquoi?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Font typeface="Calibri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Quels conseils donneriez-vous à un.e membre de votre famille qui souhaiterait se renseigner sur les candidat.e.s au poste de conseiller.ère scolaire?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