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5b76f119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15b76f1196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5b68555d2d_0_4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1" name="Google Shape;61;g15b68555d2d_0_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Google Shape;62;g15b68555d2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5" name="Google Shape;7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0" name="Google Shape;9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7" name="Google Shape;10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6" name="Google Shape;11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628650" y="1465545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23888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23888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9841" y="365127"/>
            <a:ext cx="7886700" cy="9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9842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29842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9144000" cy="1197000"/>
          </a:xfrm>
          <a:prstGeom prst="rect">
            <a:avLst/>
          </a:prstGeom>
          <a:solidFill>
            <a:srgbClr val="7431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22F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628650" y="365127"/>
            <a:ext cx="78867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28650" y="1761666"/>
            <a:ext cx="7886700" cy="4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-6078" l="-1053" r="-1619" t="-3936"/>
          <a:stretch/>
        </p:blipFill>
        <p:spPr>
          <a:xfrm>
            <a:off x="7263926" y="5144571"/>
            <a:ext cx="1666428" cy="142714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4318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82F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3">
            <a:alphaModFix/>
          </a:blip>
          <a:srcRect b="-2988" l="-1024" r="-3501" t="-6492"/>
          <a:stretch/>
        </p:blipFill>
        <p:spPr>
          <a:xfrm>
            <a:off x="284671" y="120770"/>
            <a:ext cx="2260121" cy="1892036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ctrTitle"/>
          </p:nvPr>
        </p:nvSpPr>
        <p:spPr>
          <a:xfrm>
            <a:off x="685800" y="21891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DIAPO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RAMA</a:t>
            </a:r>
            <a:r>
              <a:rPr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7 :</a:t>
            </a:r>
            <a:br>
              <a:rPr i="0" lang="en-US" sz="36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Les conseils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scolaires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05325" y="1336400"/>
            <a:ext cx="86136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Quel est le nom de notre conseil scolaire?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Quel est le rôle des conseiller.ère.s scolaires?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200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Comment puis-je me renseigner sur les candidat.e.s au poste de conseiller.ère scolaire et les évaluer?</a:t>
            </a:r>
            <a:endParaRPr sz="39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9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Les conseils scolaires</a:t>
            </a:r>
            <a:endParaRPr/>
          </a:p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57200" y="1371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conseils scolaires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de l’Ontario gèrent les écoles publiques et catholiques de la province et administrent les fonds qu’ils reçoivent du gouvernement provincial.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11"/>
          <p:cNvPicPr preferRelativeResize="0"/>
          <p:nvPr/>
        </p:nvPicPr>
        <p:blipFill rotWithShape="1">
          <a:blip r:embed="rId3">
            <a:alphaModFix/>
          </a:blip>
          <a:srcRect b="0" l="0" r="0" t="11606"/>
          <a:stretch/>
        </p:blipFill>
        <p:spPr>
          <a:xfrm>
            <a:off x="2748762" y="3544025"/>
            <a:ext cx="3646475" cy="259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ntario Tattoo | Ontario map, Ontario, Map" id="78" name="Google Shape;7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67050" y="2185653"/>
            <a:ext cx="2576962" cy="260299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2"/>
          <p:cNvSpPr txBox="1"/>
          <p:nvPr>
            <p:ph idx="4294967295" type="title"/>
          </p:nvPr>
        </p:nvSpPr>
        <p:spPr>
          <a:xfrm>
            <a:off x="457200" y="460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Conseil</a:t>
            </a: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 scolaires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en Ontario</a:t>
            </a:r>
            <a:endParaRPr/>
          </a:p>
        </p:txBody>
      </p:sp>
      <p:sp>
        <p:nvSpPr>
          <p:cNvPr id="80" name="Google Shape;80;p12"/>
          <p:cNvSpPr txBox="1"/>
          <p:nvPr>
            <p:ph idx="4294967295" type="body"/>
          </p:nvPr>
        </p:nvSpPr>
        <p:spPr>
          <a:xfrm>
            <a:off x="326375" y="1541000"/>
            <a:ext cx="66807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Il existe quatre types de conseils scolaires financés par les fonds publics en Ontario :</a:t>
            </a:r>
            <a:endParaRPr/>
          </a:p>
          <a:p>
            <a:pPr indent="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31 conseils </a:t>
            </a:r>
            <a:r>
              <a:rPr lang="en-US" u="sng"/>
              <a:t>publics anglophones</a:t>
            </a:r>
            <a:endParaRPr u="sng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29 conseils </a:t>
            </a:r>
            <a:r>
              <a:rPr lang="en-US" u="sng"/>
              <a:t>catholiques anglophones</a:t>
            </a:r>
            <a:endParaRPr u="sng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4 conseils </a:t>
            </a:r>
            <a:r>
              <a:rPr lang="en-US" u="sng"/>
              <a:t>publics francophones</a:t>
            </a:r>
            <a:endParaRPr u="sng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/>
              <a:t>8 conseils </a:t>
            </a:r>
            <a:r>
              <a:rPr lang="en-US" u="sng"/>
              <a:t>catholiques francophones.</a:t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>
            <a:off x="393150" y="1445800"/>
            <a:ext cx="83577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Calibri"/>
              <a:buChar char="•"/>
            </a:pPr>
            <a:r>
              <a:rPr lang="en-US" sz="27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Chaque conseil scolaire a un groupe de représentant.e.s élu.e.s localement, appelé.e.s </a:t>
            </a:r>
            <a:r>
              <a:rPr b="1" lang="en-US" sz="27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conseiller.ère.s scolaires</a:t>
            </a:r>
            <a:r>
              <a:rPr lang="en-US" sz="27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7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Calibri"/>
              <a:buChar char="•"/>
            </a:pPr>
            <a:r>
              <a:rPr b="0" i="0" lang="en-US" sz="27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lang="en-US" sz="27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conseiller.ère.s </a:t>
            </a:r>
            <a:r>
              <a:rPr b="0" i="0" lang="en-US" sz="27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n’ont pas de pouvoir individuellement</a:t>
            </a:r>
            <a:r>
              <a:rPr lang="en-US" sz="27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C</a:t>
            </a:r>
            <a:r>
              <a:rPr b="0" i="0" lang="en-US" sz="27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’est l’ensemble du </a:t>
            </a:r>
            <a:r>
              <a:rPr lang="en-US" sz="27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conseil </a:t>
            </a:r>
            <a:r>
              <a:rPr b="0" i="0" lang="en-US" sz="27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qui prend les décisions.</a:t>
            </a:r>
            <a:endParaRPr sz="1300">
              <a:solidFill>
                <a:srgbClr val="3F3F3F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07987" y="1587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Conseiller</a:t>
            </a:r>
            <a:r>
              <a:rPr b="1"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.ère.s scolaires</a:t>
            </a:r>
            <a:endParaRPr/>
          </a:p>
        </p:txBody>
      </p:sp>
      <p:pic>
        <p:nvPicPr>
          <p:cNvPr descr="Image result for board of trustees vector"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0200" y="4375975"/>
            <a:ext cx="3105150" cy="21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247875" y="247875"/>
            <a:ext cx="8692200" cy="77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37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rôle des conseiller.ère.s </a:t>
            </a:r>
            <a:r>
              <a:rPr lang="en-US" sz="3700">
                <a:latin typeface="Calibri"/>
                <a:ea typeface="Calibri"/>
                <a:cs typeface="Calibri"/>
                <a:sym typeface="Calibri"/>
              </a:rPr>
              <a:t>scolaires</a:t>
            </a:r>
            <a:endParaRPr sz="3300"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247875" y="1371600"/>
            <a:ext cx="6870900" cy="50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Les responsabilités des conseiller.ère.s scolaires sont les suivantes :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Définir une stratégie et des objectifs éducatifs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Fixer des critères de réussite pour les élèves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Approuver les manuels scolaires et le matériel pédagogique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Déterminer le nombre, la taille et l'emplacement des écoles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Créer et contrôler les politiques des écoles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2850" y="1371600"/>
            <a:ext cx="1757362" cy="175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15153" l="11601" r="14799" t="5763"/>
          <a:stretch/>
        </p:blipFill>
        <p:spPr>
          <a:xfrm>
            <a:off x="7216037" y="3320100"/>
            <a:ext cx="1550987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628650" y="373450"/>
            <a:ext cx="7904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rôle des conseiller.ère.s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scolaires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9000" y="1275175"/>
            <a:ext cx="9144000" cy="4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Les conseiller.ère.s scolaires ont la responsabilité de communiquer avec leurs électeur.rice.s et de faire part de leurs préoccupations au conseil pour en débattre.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500"/>
              <a:buFont typeface="Calibri"/>
              <a:buChar char="•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Le conseil prend des décisions collectivement. Les décisions du conseil sont prises par le biais d'un vote, où les motions ne sont 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adoptées que si elles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 sont soutenues par la majorité.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9475" y="5176775"/>
            <a:ext cx="2523050" cy="16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80350" y="0"/>
            <a:ext cx="8686800" cy="11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29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Comment les conseiller.ère.s 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scolaires</a:t>
            </a:r>
            <a:r>
              <a:rPr b="1" i="0" lang="en-US" sz="29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sont-iels élus?</a:t>
            </a:r>
            <a:endParaRPr sz="2500"/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80350" y="1371600"/>
            <a:ext cx="8911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Les conseiller.ère.s scolaires sont élu.e.s tous les quatre ans lors des élections municipales.</a:t>
            </a:r>
            <a:endParaRPr b="0" i="0" sz="11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Certains conseils scolaires couvrent plus d'une municipalité.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Certains conseils scolaires sont divisés en zones plus petites, appelées quartiers.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Après l'élection, les conseiller.ère.s élisent l'un.e de leurs membres pour assurer la présidence du conseil.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3100" y="4989688"/>
            <a:ext cx="2514599" cy="16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45600" y="4987312"/>
            <a:ext cx="25146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 mot de la fin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457200" y="129646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Selon vous, quel.le(s) candidat.e(s) ferait(ent) la.le meilleur.e conseiller.ère scolaire et pourquoi?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Quels conseils donneriez-vous à un.e membre de votre famille qui souhaiterait se renseigner sur les candidat.e.s au poste de conseiller.ère scolaire?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