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5a1a10f2d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5a1a10f2d4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a1a10f2d4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a1a10f2d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946c588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13946c5885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946c5885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3946c58855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946c58855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946c5885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-10009" l="-1892" r="-487" t="-3237"/>
          <a:stretch/>
        </p:blipFill>
        <p:spPr>
          <a:xfrm>
            <a:off x="7263926" y="5144571"/>
            <a:ext cx="1614312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-2988" l="-1024" r="-3501" t="-6492"/>
          <a:stretch/>
        </p:blipFill>
        <p:spPr>
          <a:xfrm>
            <a:off x="284671" y="120770"/>
            <a:ext cx="2260121" cy="1892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C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DIAPORAMA 6 :</a:t>
            </a:r>
            <a:br>
              <a:rPr lang="fr-C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C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élections municipales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628650" y="2165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 sz="4300">
                <a:latin typeface="Calibri"/>
                <a:ea typeface="Calibri"/>
                <a:cs typeface="Calibri"/>
                <a:sym typeface="Calibri"/>
              </a:rPr>
              <a:t>Connaître les candidat.e.s</a:t>
            </a:r>
            <a:endParaRPr sz="4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628650" y="1371601"/>
            <a:ext cx="7886700" cy="4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Il existe de nombreuses façons de se renseigner sur les candidat.e.s aux élections :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Sites internet des candidat.e.s ou p</a:t>
            </a:r>
            <a:r>
              <a:rPr lang="fr-CA" sz="2000">
                <a:latin typeface="Calibri"/>
                <a:ea typeface="Calibri"/>
                <a:cs typeface="Calibri"/>
                <a:sym typeface="Calibri"/>
              </a:rPr>
              <a:t>rofils sur les réseaux</a:t>
            </a: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sociaux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ublicités des partis ou des candidat.e.s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Couverture électorale dans l’actualité (journaux locaux, sites internet des médias, émissions de nouvelles)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latin typeface="Calibri"/>
                <a:ea typeface="Calibri"/>
                <a:cs typeface="Calibri"/>
                <a:sym typeface="Calibri"/>
              </a:rPr>
              <a:t>Rencontres en personne ou en virtuel 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Depuis la crise de la COVID-19, l</a:t>
            </a:r>
            <a:r>
              <a:rPr lang="fr-CA" sz="2000">
                <a:latin typeface="Calibri"/>
                <a:ea typeface="Calibri"/>
                <a:cs typeface="Calibri"/>
                <a:sym typeface="Calibri"/>
              </a:rPr>
              <a:t>es communications et les rencontres se font aussi</a:t>
            </a: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de façon virtuelle et sur les médias sociaux</a:t>
            </a:r>
            <a:r>
              <a:rPr lang="fr-CA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0752"/>
            <a:ext cx="9071634" cy="1847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will a bombshell report on 'disturbing' racial data change Toronto  policing? The police response sets the tone | The Star" id="123" name="Google Shape;12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5120" y="4930192"/>
            <a:ext cx="3364992" cy="1927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2552982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CA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Comment les électeur.rice.s décident-iels pour qui voter? </a:t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3927" y="3561277"/>
            <a:ext cx="2091200" cy="20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>
            <p:ph type="title"/>
          </p:nvPr>
        </p:nvSpPr>
        <p:spPr>
          <a:xfrm>
            <a:off x="564950" y="19527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800"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575575" y="224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Choisir un.e candidat.e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176775" y="1352650"/>
            <a:ext cx="8822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fr-CA" sz="2500">
                <a:latin typeface="Calibri"/>
                <a:ea typeface="Calibri"/>
                <a:cs typeface="Calibri"/>
                <a:sym typeface="Calibri"/>
              </a:rPr>
              <a:t>Raison de la candidature (Pourquoi cette personne veut-elle le poste?)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fr-CA" sz="2500">
                <a:latin typeface="Calibri"/>
                <a:ea typeface="Calibri"/>
                <a:cs typeface="Calibri"/>
                <a:sym typeface="Calibri"/>
              </a:rPr>
              <a:t>Informations personnelles (par exemple: éducation, carrière, réalisations)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fr-CA" sz="2500">
                <a:latin typeface="Calibri"/>
                <a:ea typeface="Calibri"/>
                <a:cs typeface="Calibri"/>
                <a:sym typeface="Calibri"/>
              </a:rPr>
              <a:t>Priorités (Quelles sont les enjeux les plus importantes pour la.le candidat.e?)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fr-CA" sz="2500">
                <a:latin typeface="Calibri"/>
                <a:ea typeface="Calibri"/>
                <a:cs typeface="Calibri"/>
                <a:sym typeface="Calibri"/>
              </a:rPr>
              <a:t>Objectifs (Que veut accomplir cette personne?)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564950" y="1693375"/>
            <a:ext cx="4381500" cy="58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fr-CA" sz="2700">
                <a:latin typeface="Calibri"/>
                <a:ea typeface="Calibri"/>
                <a:cs typeface="Calibri"/>
                <a:sym typeface="Calibri"/>
              </a:rPr>
              <a:t>Comment sont choisis les conseiller.ère.s municipaux.ales?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fr-CA" sz="2700">
                <a:latin typeface="Calibri"/>
                <a:ea typeface="Calibri"/>
                <a:cs typeface="Calibri"/>
                <a:sym typeface="Calibri"/>
              </a:rPr>
              <a:t>Comment les électeur.rice.s décident-iels pour qui voter?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fr-CA" sz="2700">
                <a:latin typeface="Calibri"/>
                <a:ea typeface="Calibri"/>
                <a:cs typeface="Calibri"/>
                <a:sym typeface="Calibri"/>
              </a:rPr>
              <a:t>Quel.le(s) candidat.e(s) devrais-je soutenir et pourquoi?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1"/>
          <p:cNvSpPr txBox="1"/>
          <p:nvPr>
            <p:ph type="title"/>
          </p:nvPr>
        </p:nvSpPr>
        <p:spPr>
          <a:xfrm>
            <a:off x="564950" y="19527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800">
                <a:latin typeface="Calibri"/>
                <a:ea typeface="Calibri"/>
                <a:cs typeface="Calibri"/>
                <a:sym typeface="Calibri"/>
              </a:rPr>
              <a:t>Questions guides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2" y="1693373"/>
            <a:ext cx="3706549" cy="370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564950" y="19527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 sz="4000">
                <a:latin typeface="Calibri"/>
                <a:ea typeface="Calibri"/>
                <a:cs typeface="Calibri"/>
                <a:sym typeface="Calibri"/>
              </a:rPr>
              <a:t>Les élections municipales en Ontario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112500" y="1528900"/>
            <a:ext cx="89352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fr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Les élections donnent aux citoyen.ne.s l’occasion de discuter de l’avenir de leur communauté et de choisir le</a:t>
            </a: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urs représentant.e.s locaux.ales</a:t>
            </a:r>
            <a:r>
              <a:rPr lang="fr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Les élections municipales en Ontario ont lieu </a:t>
            </a:r>
            <a:r>
              <a:rPr b="1" lang="fr-CA" sz="2400">
                <a:latin typeface="Calibri"/>
                <a:ea typeface="Calibri"/>
                <a:cs typeface="Calibri"/>
                <a:sym typeface="Calibri"/>
              </a:rPr>
              <a:t>tous les quatre ans</a:t>
            </a: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, le quatrième lundi d'octobre.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Les prochaines élections municipales auront lieu le </a:t>
            </a:r>
            <a:r>
              <a:rPr b="1" lang="fr-CA" sz="2400">
                <a:latin typeface="Calibri"/>
                <a:ea typeface="Calibri"/>
                <a:cs typeface="Calibri"/>
                <a:sym typeface="Calibri"/>
              </a:rPr>
              <a:t>lundi 24 octobre 2022</a:t>
            </a: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1012" y="4467525"/>
            <a:ext cx="3654575" cy="21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28650" y="365127"/>
            <a:ext cx="7886700" cy="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conseils municipaux élus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144625" y="1322025"/>
            <a:ext cx="8919000" cy="48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membres des conseils peuvent être élu.e.s de deux manières 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l’ensemble de l’électorat </a:t>
            </a:r>
            <a:r>
              <a:rPr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par tout l’électorat éligible dans la municipalité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quartier </a:t>
            </a:r>
            <a:r>
              <a:rPr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où le municipalité est divisée en petits secteurs géographiques qui élisent un.e ou plusieurs représentant.e.s pour chaque quartier.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La.le chef.fe du conseil (maire.sse ou préfet.ète) est toujours élu.e par l’ensemble de l’électorat dans les municipalités à palier unique ou inférieur.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Exemples de systèmes de quartier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2848"/>
            <a:ext cx="4514101" cy="232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801" y="2302000"/>
            <a:ext cx="3402775" cy="44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992475"/>
            <a:ext cx="3685474" cy="271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/>
          <p:nvPr/>
        </p:nvSpPr>
        <p:spPr>
          <a:xfrm>
            <a:off x="4739175" y="1332850"/>
            <a:ext cx="1439100" cy="494400"/>
          </a:xfrm>
          <a:prstGeom prst="leftArrowCallout">
            <a:avLst>
              <a:gd fmla="val 25000" name="adj1"/>
              <a:gd fmla="val 25000" name="adj2"/>
              <a:gd fmla="val 25000" name="adj3"/>
              <a:gd fmla="val 79699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TORONTO</a:t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2994700" y="5875550"/>
            <a:ext cx="1577400" cy="494400"/>
          </a:xfrm>
          <a:prstGeom prst="leftArrowCallout">
            <a:avLst>
              <a:gd fmla="val 25000" name="adj1"/>
              <a:gd fmla="val 29915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OTTAWA</a:t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6861625" y="1652200"/>
            <a:ext cx="1788300" cy="649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PETERBOROUGH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400">
                <a:latin typeface="Calibri"/>
                <a:ea typeface="Calibri"/>
                <a:cs typeface="Calibri"/>
                <a:sym typeface="Calibri"/>
              </a:rPr>
              <a:t>Qu’est-ce qu’un système de vote?</a:t>
            </a:r>
            <a:r>
              <a:rPr lang="fr-CA" sz="3400"/>
              <a:t> </a:t>
            </a:r>
            <a:endParaRPr sz="3400"/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176775" y="1602300"/>
            <a:ext cx="87903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fr-CA" sz="3600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système de vote </a:t>
            </a:r>
            <a:r>
              <a:rPr lang="fr-CA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(ou système électoral) est la manière dont les électeur.rice.s peuvent exprimer leurs préférences et la manière dont les gagnant.e.s sont déterminé.e.s. </a:t>
            </a:r>
            <a:endParaRPr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t/>
            </a:r>
            <a:endParaRPr sz="3600">
              <a:solidFill>
                <a:srgbClr val="3F3F3F"/>
              </a:solidFill>
            </a:endParaRPr>
          </a:p>
          <a:p>
            <a:pPr indent="-508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fr-CA" sz="3600">
                <a:latin typeface="Calibri"/>
                <a:ea typeface="Calibri"/>
                <a:cs typeface="Calibri"/>
                <a:sym typeface="Calibri"/>
              </a:rPr>
              <a:t>Il existe différents systèmes de vote dans le monde.</a:t>
            </a:r>
            <a:endParaRPr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400">
                <a:latin typeface="Calibri"/>
                <a:ea typeface="Calibri"/>
                <a:cs typeface="Calibri"/>
                <a:sym typeface="Calibri"/>
              </a:rPr>
              <a:t>Le vote uninominal majoritaire à un tour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628650" y="1602297"/>
            <a:ext cx="78867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Les autorités locales 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en Ontario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ont recours au système appelé le </a:t>
            </a:r>
            <a:r>
              <a:rPr b="1" lang="fr-CA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vote uninominal majoritaire à un tour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Les électeur.rice.s peuvent choisir autant de candidat.e.s qu'il y a de postes.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Par exemple 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alibri"/>
              <a:buChar char="-"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Six conseiller.ère.s = Choisir six candidat.e.s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alibri"/>
              <a:buChar char="-"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Un.e maire.sse = Choisir un.e candidat.e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Un.e candidat.e doit recueillir le plus de voix pour être élu.e dans sa région.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Dans les courses uninominales (maire.sse), un.e seul.e candidat.e est élu.e.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fr-CA" sz="2200">
                <a:latin typeface="Calibri"/>
                <a:ea typeface="Calibri"/>
                <a:cs typeface="Calibri"/>
                <a:sym typeface="Calibri"/>
              </a:rPr>
              <a:t>Dans les courses </a:t>
            </a:r>
            <a:r>
              <a:rPr lang="fr-CA" sz="2200">
                <a:latin typeface="Calibri"/>
                <a:ea typeface="Calibri"/>
                <a:cs typeface="Calibri"/>
                <a:sym typeface="Calibri"/>
              </a:rPr>
              <a:t>plurinominales,</a:t>
            </a:r>
            <a:r>
              <a:rPr lang="fr-CA" sz="2200">
                <a:latin typeface="Calibri"/>
                <a:ea typeface="Calibri"/>
                <a:cs typeface="Calibri"/>
                <a:sym typeface="Calibri"/>
              </a:rPr>
              <a:t> où cinq conseiller.ère.s sont élu.e.s au suffrage universel, ce sont les cinq candidat.e.s ayant obtenu le plus de voix qui remportent un siège au conseil.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500">
                <a:latin typeface="Calibri"/>
                <a:ea typeface="Calibri"/>
                <a:cs typeface="Calibri"/>
                <a:sym typeface="Calibri"/>
              </a:rPr>
              <a:t>Le vote uninominal majoritaire à un tour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3740" y="4684180"/>
            <a:ext cx="3676512" cy="18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564975" y="19527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800">
                <a:latin typeface="Calibri"/>
                <a:ea typeface="Calibri"/>
                <a:cs typeface="Calibri"/>
                <a:sym typeface="Calibri"/>
              </a:rPr>
              <a:t>Candidat.e.s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96300" y="1312475"/>
            <a:ext cx="4780200" cy="54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Une personne qui cherche à obtenir un mandat public ou à concourir pour le poste de représentant.e élu.e est appelée un.e </a:t>
            </a:r>
            <a:r>
              <a:rPr b="1" lang="fr-CA" sz="2100">
                <a:latin typeface="Calibri"/>
                <a:ea typeface="Calibri"/>
                <a:cs typeface="Calibri"/>
                <a:sym typeface="Calibri"/>
              </a:rPr>
              <a:t>candidat.e</a:t>
            </a: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Cette personne doit faire part de ses objectifs, de ses idées et de son engagement envers le poste afin de gagner le soutien des électeur.rice.s au cours d'une campagne.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Au niveau municipal en Ontario, il n'y a pas de partis politiques. Les candidat.e.s se présentent de façon indépendante.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2100" y="1632725"/>
            <a:ext cx="3438400" cy="3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