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5a1defdab2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g15a1defdab2_0_2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5a1defdab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15a1defdab2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5a1defdab2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g15a1defdab2_0_1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a1defda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15a1defdab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5a1a10f2d4_0_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5a1a10f2d4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946c588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13946c5885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946c5885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13946c58855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946c58855_0_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946c58855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629841" y="365127"/>
            <a:ext cx="78867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743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-6078" l="-1053" r="-1619" t="-3936"/>
          <a:stretch/>
        </p:blipFill>
        <p:spPr>
          <a:xfrm>
            <a:off x="7263926" y="5144571"/>
            <a:ext cx="1666428" cy="14271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43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3">
            <a:alphaModFix/>
          </a:blip>
          <a:srcRect b="-2988" l="-1024" r="-3501" t="-6492"/>
          <a:stretch/>
        </p:blipFill>
        <p:spPr>
          <a:xfrm>
            <a:off x="284671" y="120770"/>
            <a:ext cx="2260121" cy="189203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 txBox="1"/>
          <p:nvPr>
            <p:ph type="ctrTitle"/>
          </p:nvPr>
        </p:nvSpPr>
        <p:spPr>
          <a:xfrm>
            <a:off x="527268" y="2049463"/>
            <a:ext cx="8058000" cy="18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fr-C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DIAPORAMA 6 :</a:t>
            </a:r>
            <a:br>
              <a:rPr lang="fr-C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C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élections municipales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628650" y="36512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fr-CA" sz="4100">
                <a:latin typeface="Calibri"/>
                <a:ea typeface="Calibri"/>
                <a:cs typeface="Calibri"/>
                <a:sym typeface="Calibri"/>
              </a:rPr>
              <a:t>Acclamation</a:t>
            </a:r>
            <a:endParaRPr sz="4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628650" y="1859422"/>
            <a:ext cx="78867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libri"/>
              <a:buChar char="•"/>
            </a:pPr>
            <a:r>
              <a:rPr lang="fr-CA"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 nombre de candidat.e.s en lice pour un poste peut aller de un.e à plus de dix.</a:t>
            </a:r>
            <a:endParaRPr sz="27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libri"/>
              <a:buChar char="•"/>
            </a:pPr>
            <a:r>
              <a:rPr lang="fr-CA"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 un.e candidat.e n'a pas </a:t>
            </a:r>
            <a:r>
              <a:rPr lang="fr-CA" sz="2700">
                <a:latin typeface="Calibri"/>
                <a:ea typeface="Calibri"/>
                <a:cs typeface="Calibri"/>
                <a:sym typeface="Calibri"/>
              </a:rPr>
              <a:t>d'adversaire,</a:t>
            </a:r>
            <a:r>
              <a:rPr lang="fr-CA"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ou si le nombre de candidat.e.s correspond au nombre de sièges au conseil à pourvoir, la.le ou les candidat.e.s l'emportent automatiquement et </a:t>
            </a:r>
            <a:r>
              <a:rPr b="1" lang="fr-CA"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il n'y a pas d'élection</a:t>
            </a:r>
            <a:r>
              <a:rPr lang="fr-CA"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 On parle alors d’un.e candidat.e élu.e par acclamation. </a:t>
            </a:r>
            <a:endParaRPr sz="27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564975" y="19527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fr-CA" sz="3800">
                <a:latin typeface="Calibri"/>
                <a:ea typeface="Calibri"/>
                <a:cs typeface="Calibri"/>
                <a:sym typeface="Calibri"/>
              </a:rPr>
              <a:t>Candidat.e.s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96300" y="1312475"/>
            <a:ext cx="4780200" cy="54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fr-CA" sz="2100">
                <a:latin typeface="Calibri"/>
                <a:ea typeface="Calibri"/>
                <a:cs typeface="Calibri"/>
                <a:sym typeface="Calibri"/>
              </a:rPr>
              <a:t>Une personne qui cherche à obtenir un mandat public ou à concourir pour le poste de représentant.e élu.e est appelée un.e </a:t>
            </a:r>
            <a:r>
              <a:rPr b="1" lang="fr-CA" sz="2100">
                <a:latin typeface="Calibri"/>
                <a:ea typeface="Calibri"/>
                <a:cs typeface="Calibri"/>
                <a:sym typeface="Calibri"/>
              </a:rPr>
              <a:t>candidat.e</a:t>
            </a:r>
            <a:r>
              <a:rPr lang="fr-CA" sz="21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fr-CA" sz="2100">
                <a:latin typeface="Calibri"/>
                <a:ea typeface="Calibri"/>
                <a:cs typeface="Calibri"/>
                <a:sym typeface="Calibri"/>
              </a:rPr>
              <a:t>Cette personne doit faire part de ses objectifs, de ses idées et de son engagement envers le poste afin de gagner le soutien des électeur.rice.s au cours d'une campagne.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fr-CA" sz="2100">
                <a:latin typeface="Calibri"/>
                <a:ea typeface="Calibri"/>
                <a:cs typeface="Calibri"/>
                <a:sym typeface="Calibri"/>
              </a:rPr>
              <a:t>Au niveau municipal en Ontario, il n'y a pas de partis politiques. Les candidat.e.s se présentent de façon indépendante.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rgbClr val="3F3F3F"/>
              </a:solidFill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2100" y="1632725"/>
            <a:ext cx="3438400" cy="3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628650" y="216502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fr-CA" sz="4300">
                <a:latin typeface="Calibri"/>
                <a:ea typeface="Calibri"/>
                <a:cs typeface="Calibri"/>
                <a:sym typeface="Calibri"/>
              </a:rPr>
              <a:t>Connaître les candidat.e.s</a:t>
            </a:r>
            <a:endParaRPr sz="4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628650" y="1371601"/>
            <a:ext cx="7886700" cy="40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•"/>
            </a:pPr>
            <a:r>
              <a:rPr lang="fr-CA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Il existe de nombreuses façons de se renseigner sur les candidat.e.s aux élections :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•"/>
            </a:pPr>
            <a:r>
              <a:rPr lang="fr-CA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Sites internet des candidat.e.s ou </a:t>
            </a:r>
            <a:r>
              <a:rPr lang="fr-CA" sz="2000">
                <a:latin typeface="Calibri"/>
                <a:ea typeface="Calibri"/>
                <a:cs typeface="Calibri"/>
                <a:sym typeface="Calibri"/>
              </a:rPr>
              <a:t>profils sur les réseaux </a:t>
            </a:r>
            <a:r>
              <a:rPr lang="fr-CA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sociaux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•"/>
            </a:pPr>
            <a:r>
              <a:rPr lang="fr-CA" sz="200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fr-CA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ublicités des partis ou des candidat.e.s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•"/>
            </a:pPr>
            <a:r>
              <a:rPr lang="fr-CA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Couverture électorale dans l’actualité (journaux locaux, sites internet des médias, émissions de nouvelles)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•"/>
            </a:pPr>
            <a:r>
              <a:rPr lang="fr-CA" sz="2000">
                <a:latin typeface="Calibri"/>
                <a:ea typeface="Calibri"/>
                <a:cs typeface="Calibri"/>
                <a:sym typeface="Calibri"/>
              </a:rPr>
              <a:t>Rencontres en personne ou en virtuel 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85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•"/>
            </a:pPr>
            <a:r>
              <a:rPr lang="fr-CA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Depuis la crise de la COVID-19, l</a:t>
            </a:r>
            <a:r>
              <a:rPr lang="fr-CA" sz="2000">
                <a:latin typeface="Calibri"/>
                <a:ea typeface="Calibri"/>
                <a:cs typeface="Calibri"/>
                <a:sym typeface="Calibri"/>
              </a:rPr>
              <a:t>es communications et les rencontres se font aussi</a:t>
            </a:r>
            <a:r>
              <a:rPr lang="fr-CA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de façon virtuelle et sur les médias sociaux</a:t>
            </a:r>
            <a:r>
              <a:rPr lang="fr-CA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200">
              <a:solidFill>
                <a:srgbClr val="3F3F3F"/>
              </a:solidFill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10752"/>
            <a:ext cx="9071634" cy="1847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w will a bombshell report on 'disturbing' racial data change Toronto  policing? The police response sets the tone | The Star" id="131" name="Google Shape;13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5120" y="4930192"/>
            <a:ext cx="3364992" cy="1927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575575" y="22481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Mot de la fin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160650" y="1577625"/>
            <a:ext cx="8822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700"/>
              <a:buFont typeface="Calibri"/>
              <a:buChar char="●"/>
            </a:pPr>
            <a:r>
              <a:rPr lang="fr-CA" sz="3700">
                <a:latin typeface="Calibri"/>
                <a:ea typeface="Calibri"/>
                <a:cs typeface="Calibri"/>
                <a:sym typeface="Calibri"/>
              </a:rPr>
              <a:t>Quel.le candidat.e préférez-vous et pourquoi?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●"/>
            </a:pPr>
            <a:r>
              <a:rPr lang="fr-CA" sz="3700">
                <a:latin typeface="Calibri"/>
                <a:ea typeface="Calibri"/>
                <a:cs typeface="Calibri"/>
                <a:sym typeface="Calibri"/>
              </a:rPr>
              <a:t>Selon vous, quel.le candidat.e abordera le mieux les enjeux qui vous tiennent le plus à cœur?</a:t>
            </a:r>
            <a:r>
              <a:rPr lang="fr-CA" sz="4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564950" y="1693375"/>
            <a:ext cx="4381500" cy="58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700"/>
              <a:buFont typeface="Calibri"/>
              <a:buChar char="•"/>
            </a:pPr>
            <a:r>
              <a:rPr lang="fr-CA" sz="2700">
                <a:latin typeface="Calibri"/>
                <a:ea typeface="Calibri"/>
                <a:cs typeface="Calibri"/>
                <a:sym typeface="Calibri"/>
              </a:rPr>
              <a:t>Comment sont choisis les conseiller.ère.s municipaux.ales?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700"/>
              <a:buFont typeface="Calibri"/>
              <a:buChar char="•"/>
            </a:pPr>
            <a:r>
              <a:rPr lang="fr-CA" sz="2700">
                <a:latin typeface="Calibri"/>
                <a:ea typeface="Calibri"/>
                <a:cs typeface="Calibri"/>
                <a:sym typeface="Calibri"/>
              </a:rPr>
              <a:t>Comment les électeur.rice.s décident-iels pour qui voter?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700"/>
              <a:buFont typeface="Calibri"/>
              <a:buChar char="•"/>
            </a:pPr>
            <a:r>
              <a:rPr lang="fr-CA" sz="2700">
                <a:latin typeface="Calibri"/>
                <a:ea typeface="Calibri"/>
                <a:cs typeface="Calibri"/>
                <a:sym typeface="Calibri"/>
              </a:rPr>
              <a:t>Quel.le(s) candidat.e(s) devrais-je soutenir et pourquoi?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0"/>
          <p:cNvSpPr txBox="1"/>
          <p:nvPr>
            <p:ph type="title"/>
          </p:nvPr>
        </p:nvSpPr>
        <p:spPr>
          <a:xfrm>
            <a:off x="564950" y="19527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fr-CA" sz="3800">
                <a:latin typeface="Calibri"/>
                <a:ea typeface="Calibri"/>
                <a:cs typeface="Calibri"/>
                <a:sym typeface="Calibri"/>
              </a:rPr>
              <a:t>Questions guides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592" y="1693373"/>
            <a:ext cx="3706549" cy="370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28650" y="36512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fr-CA" sz="3400">
                <a:latin typeface="Calibri"/>
                <a:ea typeface="Calibri"/>
                <a:cs typeface="Calibri"/>
                <a:sym typeface="Calibri"/>
              </a:rPr>
              <a:t>Le but des élections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628650" y="1602297"/>
            <a:ext cx="78867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169545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78571"/>
              <a:buFont typeface="Calibri"/>
              <a:buChar char="•"/>
            </a:pPr>
            <a:r>
              <a:rPr lang="fr-CA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Les élections sont </a:t>
            </a:r>
            <a:r>
              <a:rPr lang="fr-CA">
                <a:latin typeface="Calibri"/>
                <a:ea typeface="Calibri"/>
                <a:cs typeface="Calibri"/>
                <a:sym typeface="Calibri"/>
              </a:rPr>
              <a:t>l'occasion pour les personnes intéressées par les fonctions à pourvoir de faire valoir leurs idées, leurs visions politiques et leurs capacités de dirigeant.e.s par le biais de courses électorales. Les candidat.e.s font alors </a:t>
            </a:r>
            <a:r>
              <a:rPr lang="fr-CA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campagne </a:t>
            </a:r>
            <a:r>
              <a:rPr lang="fr-CA">
                <a:latin typeface="Calibri"/>
                <a:ea typeface="Calibri"/>
                <a:cs typeface="Calibri"/>
                <a:sym typeface="Calibri"/>
              </a:rPr>
              <a:t>dans le but d'obtenir</a:t>
            </a:r>
            <a:r>
              <a:rPr lang="fr-CA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>
                <a:latin typeface="Calibri"/>
                <a:ea typeface="Calibri"/>
                <a:cs typeface="Calibri"/>
                <a:sym typeface="Calibri"/>
              </a:rPr>
              <a:t>le</a:t>
            </a:r>
            <a:r>
              <a:rPr lang="fr-CA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vote des électeur.rice</a:t>
            </a:r>
            <a:r>
              <a:rPr lang="fr-CA">
                <a:latin typeface="Calibri"/>
                <a:ea typeface="Calibri"/>
                <a:cs typeface="Calibri"/>
                <a:sym typeface="Calibri"/>
              </a:rPr>
              <a:t>.s</a:t>
            </a:r>
            <a:r>
              <a:rPr lang="fr-CA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None/>
            </a:pPr>
            <a:r>
              <a:t/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9545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84615"/>
              <a:buFont typeface="Calibri"/>
              <a:buChar char="•"/>
            </a:pPr>
            <a:r>
              <a:rPr lang="fr-CA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Les élections </a:t>
            </a:r>
            <a:r>
              <a:rPr lang="fr-CA">
                <a:latin typeface="Calibri"/>
                <a:ea typeface="Calibri"/>
                <a:cs typeface="Calibri"/>
                <a:sym typeface="Calibri"/>
              </a:rPr>
              <a:t>municip</a:t>
            </a:r>
            <a:r>
              <a:rPr lang="fr-CA">
                <a:latin typeface="Calibri"/>
                <a:ea typeface="Calibri"/>
                <a:cs typeface="Calibri"/>
                <a:sym typeface="Calibri"/>
              </a:rPr>
              <a:t>ale</a:t>
            </a:r>
            <a:r>
              <a:rPr lang="fr-CA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offrent aux citoyen.ne.s l'occasion de discuter et de débattre de</a:t>
            </a:r>
            <a:r>
              <a:rPr lang="fr-CA">
                <a:latin typeface="Calibri"/>
                <a:ea typeface="Calibri"/>
                <a:cs typeface="Calibri"/>
                <a:sym typeface="Calibri"/>
              </a:rPr>
              <a:t>s enjeux qui affectent </a:t>
            </a:r>
            <a:r>
              <a:rPr lang="fr-CA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leur communauté et de choisir leurs représentant.e.s politiques.</a:t>
            </a:r>
            <a:endParaRPr sz="2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t/>
            </a:r>
            <a:endParaRPr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>
            <a:off x="564950" y="19527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fr-CA" sz="4000">
                <a:latin typeface="Calibri"/>
                <a:ea typeface="Calibri"/>
                <a:cs typeface="Calibri"/>
                <a:sym typeface="Calibri"/>
              </a:rPr>
              <a:t>Les élections municipales en Ontario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112500" y="1528900"/>
            <a:ext cx="89352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fr-CA" sz="2400">
                <a:latin typeface="Calibri"/>
                <a:ea typeface="Calibri"/>
                <a:cs typeface="Calibri"/>
                <a:sym typeface="Calibri"/>
              </a:rPr>
              <a:t>Les élections municipales en Ontario ont lieu </a:t>
            </a:r>
            <a:r>
              <a:rPr b="1" lang="fr-CA" sz="2400">
                <a:latin typeface="Calibri"/>
                <a:ea typeface="Calibri"/>
                <a:cs typeface="Calibri"/>
                <a:sym typeface="Calibri"/>
              </a:rPr>
              <a:t>tous les quatre ans</a:t>
            </a:r>
            <a:r>
              <a:rPr lang="fr-CA" sz="2400">
                <a:latin typeface="Calibri"/>
                <a:ea typeface="Calibri"/>
                <a:cs typeface="Calibri"/>
                <a:sym typeface="Calibri"/>
              </a:rPr>
              <a:t>, le quatrième lundi d'octobre.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fr-CA" sz="2400">
                <a:latin typeface="Calibri"/>
                <a:ea typeface="Calibri"/>
                <a:cs typeface="Calibri"/>
                <a:sym typeface="Calibri"/>
              </a:rPr>
              <a:t>Les prochaines élections municipales auront lieu le </a:t>
            </a:r>
            <a:r>
              <a:rPr b="1" lang="fr-CA" sz="2400">
                <a:latin typeface="Calibri"/>
                <a:ea typeface="Calibri"/>
                <a:cs typeface="Calibri"/>
                <a:sym typeface="Calibri"/>
              </a:rPr>
              <a:t>lundi 24 octobre 2022</a:t>
            </a:r>
            <a:r>
              <a:rPr lang="fr-CA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1012" y="4467525"/>
            <a:ext cx="3654575" cy="21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628650" y="365127"/>
            <a:ext cx="7886700" cy="8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conseils municipaux élus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>
            <a:off x="144625" y="1322025"/>
            <a:ext cx="8919000" cy="48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membres des conseils peuvent être élu.e.s de deux manières 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1" lang="fr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 l’ensemble de l’électorat </a:t>
            </a:r>
            <a:r>
              <a:rPr lang="fr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par tout l’électorat éligible dans la municipalité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1" lang="fr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 quartier </a:t>
            </a:r>
            <a:r>
              <a:rPr lang="fr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la municipalité est divisée en petits secteurs géographiques </a:t>
            </a:r>
            <a:r>
              <a:rPr lang="fr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où sont</a:t>
            </a:r>
            <a:r>
              <a:rPr lang="fr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élu.e.s un.e ou plusieurs représentant.e.s pour chaque quartier.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La.le chef.fe du conseil (maire.sse ou préfet.ète) est toujours élu.e par l’ensemble de l’électorat dans les municipalités à palier unique ou inférieur.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Exemples de systèmes de quartier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32848"/>
            <a:ext cx="4514101" cy="232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7801" y="2302000"/>
            <a:ext cx="3402775" cy="440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992475"/>
            <a:ext cx="3685474" cy="27131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/>
          <p:nvPr/>
        </p:nvSpPr>
        <p:spPr>
          <a:xfrm>
            <a:off x="4739175" y="1332850"/>
            <a:ext cx="1439100" cy="494400"/>
          </a:xfrm>
          <a:prstGeom prst="leftArrowCallout">
            <a:avLst>
              <a:gd fmla="val 25000" name="adj1"/>
              <a:gd fmla="val 25000" name="adj2"/>
              <a:gd fmla="val 25000" name="adj3"/>
              <a:gd fmla="val 79699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TORONTO</a:t>
            </a:r>
            <a:endParaRPr/>
          </a:p>
        </p:txBody>
      </p:sp>
      <p:sp>
        <p:nvSpPr>
          <p:cNvPr id="90" name="Google Shape;90;p14"/>
          <p:cNvSpPr/>
          <p:nvPr/>
        </p:nvSpPr>
        <p:spPr>
          <a:xfrm>
            <a:off x="2994700" y="5875550"/>
            <a:ext cx="1577400" cy="494400"/>
          </a:xfrm>
          <a:prstGeom prst="leftArrowCallout">
            <a:avLst>
              <a:gd fmla="val 25000" name="adj1"/>
              <a:gd fmla="val 29915" name="adj2"/>
              <a:gd fmla="val 25000" name="adj3"/>
              <a:gd fmla="val 64977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OTTAWA</a:t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6861625" y="1652200"/>
            <a:ext cx="1788300" cy="6498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PETERBOROUGH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628650" y="36512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fr-CA" sz="3400">
                <a:latin typeface="Calibri"/>
                <a:ea typeface="Calibri"/>
                <a:cs typeface="Calibri"/>
                <a:sym typeface="Calibri"/>
              </a:rPr>
              <a:t>Qu’est-ce qu’un système de vote?</a:t>
            </a:r>
            <a:r>
              <a:rPr lang="fr-CA" sz="3400"/>
              <a:t> </a:t>
            </a:r>
            <a:endParaRPr sz="3400"/>
          </a:p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176775" y="1602300"/>
            <a:ext cx="87903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fr-CA" sz="3600" u="sng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système de vote </a:t>
            </a:r>
            <a:r>
              <a:rPr lang="fr-CA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(ou système électoral) est la manière dont les électeur.rice.s peuvent exprimer leurs préférences et la manière dont les gagnant.e.s sont déterminé.e.s. </a:t>
            </a:r>
            <a:endParaRPr sz="3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t/>
            </a:r>
            <a:endParaRPr sz="3600">
              <a:solidFill>
                <a:srgbClr val="3F3F3F"/>
              </a:solidFill>
            </a:endParaRPr>
          </a:p>
          <a:p>
            <a:pPr indent="-508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fr-CA" sz="3600">
                <a:latin typeface="Calibri"/>
                <a:ea typeface="Calibri"/>
                <a:cs typeface="Calibri"/>
                <a:sym typeface="Calibri"/>
              </a:rPr>
              <a:t>Il existe différents systèmes de vote dans le monde.</a:t>
            </a:r>
            <a:endParaRPr sz="3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628650" y="36512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fr-CA" sz="3400">
                <a:latin typeface="Calibri"/>
                <a:ea typeface="Calibri"/>
                <a:cs typeface="Calibri"/>
                <a:sym typeface="Calibri"/>
              </a:rPr>
              <a:t>Le vote uninominal majoritaire à un tour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628650" y="1602297"/>
            <a:ext cx="78867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Les autorités locales </a:t>
            </a:r>
            <a:r>
              <a:rPr lang="fr-CA">
                <a:latin typeface="Calibri"/>
                <a:ea typeface="Calibri"/>
                <a:cs typeface="Calibri"/>
                <a:sym typeface="Calibri"/>
              </a:rPr>
              <a:t>en Ontario</a:t>
            </a:r>
            <a:r>
              <a:rPr lang="fr-CA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ont recours au système appelé le </a:t>
            </a:r>
            <a:r>
              <a:rPr b="1" lang="fr-CA" u="sng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vote uninominal majoritaire à un tour</a:t>
            </a:r>
            <a:r>
              <a:rPr lang="fr-CA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Les électeur.rice.s peuvent faire leur(s) choix pour autant de candidat.e.s qu'il y a de postes.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Par exemple 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Font typeface="Calibri"/>
              <a:buChar char="-"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Six conseiller.ère.s = Choisir six candidat.e.s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Font typeface="Calibri"/>
              <a:buChar char="-"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Un.e maire.sse = Choisir un.e candidat.e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t/>
            </a:r>
            <a:endParaRPr sz="15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fr-CA" sz="2400">
                <a:latin typeface="Calibri"/>
                <a:ea typeface="Calibri"/>
                <a:cs typeface="Calibri"/>
                <a:sym typeface="Calibri"/>
              </a:rPr>
              <a:t>Un.e candidat.e doit recueillir le plus de voix pour être élu.e dans sa région.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fr-CA" sz="2400">
                <a:latin typeface="Calibri"/>
                <a:ea typeface="Calibri"/>
                <a:cs typeface="Calibri"/>
                <a:sym typeface="Calibri"/>
              </a:rPr>
              <a:t>Dans les courses uninominales (maire.sse), un.e seul.e candidat.e est élu.e.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fr-CA" sz="2200">
                <a:latin typeface="Calibri"/>
                <a:ea typeface="Calibri"/>
                <a:cs typeface="Calibri"/>
                <a:sym typeface="Calibri"/>
              </a:rPr>
              <a:t>Dans les courses </a:t>
            </a:r>
            <a:r>
              <a:rPr lang="fr-CA" sz="2200">
                <a:latin typeface="Calibri"/>
                <a:ea typeface="Calibri"/>
                <a:cs typeface="Calibri"/>
                <a:sym typeface="Calibri"/>
              </a:rPr>
              <a:t>plurinominales,</a:t>
            </a:r>
            <a:r>
              <a:rPr lang="fr-CA" sz="2200">
                <a:latin typeface="Calibri"/>
                <a:ea typeface="Calibri"/>
                <a:cs typeface="Calibri"/>
                <a:sym typeface="Calibri"/>
              </a:rPr>
              <a:t> où cinq conseiller.ère.s sont élu.e.s au suffrage universel, ce sont les cinq candidat.e.s ayant obtenu le plus de voix qui remportent un siège au conseil.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/>
          <p:nvPr>
            <p:ph type="title"/>
          </p:nvPr>
        </p:nvSpPr>
        <p:spPr>
          <a:xfrm>
            <a:off x="628650" y="36512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fr-CA" sz="3500">
                <a:latin typeface="Calibri"/>
                <a:ea typeface="Calibri"/>
                <a:cs typeface="Calibri"/>
                <a:sym typeface="Calibri"/>
              </a:rPr>
              <a:t>Le vote uninominal majoritaire à un tour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3740" y="4684180"/>
            <a:ext cx="3676512" cy="18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