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-regular.fntdata"/><Relationship Id="rId14" Type="http://schemas.openxmlformats.org/officeDocument/2006/relationships/slide" Target="slides/slide10.xml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DM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4294967295" type="ctrTitle"/>
          </p:nvPr>
        </p:nvSpPr>
        <p:spPr>
          <a:xfrm>
            <a:off x="457727" y="2523309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CA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DIAPORAMA</a:t>
            </a:r>
            <a:r>
              <a:rPr lang="en-CA" sz="4000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6 :</a:t>
            </a:r>
            <a:br>
              <a:rPr lang="en-CA" sz="4000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CA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stratégies de communication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153052"/>
            <a:ext cx="85206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11700" y="1337299"/>
            <a:ext cx="8520600" cy="3479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À quoi ressemble une communication politique efficace ?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631" y="2365146"/>
            <a:ext cx="6926723" cy="384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149333"/>
            <a:ext cx="85206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Types </a:t>
            </a: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de </a:t>
            </a:r>
            <a:r>
              <a:rPr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</a:t>
            </a: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é</a:t>
            </a:r>
            <a:r>
              <a:rPr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dias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850" y="3092696"/>
            <a:ext cx="6760300" cy="18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1191850" y="2534050"/>
            <a:ext cx="2292300" cy="40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500">
                <a:solidFill>
                  <a:srgbClr val="132E4D"/>
                </a:solidFill>
              </a:rPr>
              <a:t>ACHETÉS</a:t>
            </a:r>
            <a:endParaRPr b="1" sz="2500">
              <a:solidFill>
                <a:srgbClr val="132E4D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684625" y="2534050"/>
            <a:ext cx="2157600" cy="40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500">
                <a:solidFill>
                  <a:srgbClr val="132E4D"/>
                </a:solidFill>
              </a:rPr>
              <a:t>DÉTENUS</a:t>
            </a:r>
            <a:endParaRPr b="1" sz="2400">
              <a:solidFill>
                <a:srgbClr val="132E4D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179775" y="2534050"/>
            <a:ext cx="1868700" cy="40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500">
                <a:solidFill>
                  <a:srgbClr val="132E4D"/>
                </a:solidFill>
              </a:rPr>
              <a:t>GAGNÉS</a:t>
            </a:r>
            <a:endParaRPr b="1" sz="2500">
              <a:solidFill>
                <a:srgbClr val="132E4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66923" y="1378349"/>
            <a:ext cx="4082400" cy="3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Publicité qui a été achetée</a:t>
            </a: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Exemples : 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Annonces diffusées (télévision, radio)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Annonces imprimées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Publicités en ligne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Courriels promotionnels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Panneaux d’affichage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Dépliants imprimés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32215" y="68906"/>
            <a:ext cx="85206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Médias achetés</a:t>
            </a:r>
            <a:endParaRPr b="1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0000" y="1811655"/>
            <a:ext cx="3001046" cy="225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993" y="4593401"/>
            <a:ext cx="3549332" cy="18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99585" y="1531434"/>
            <a:ext cx="3802200" cy="3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Communications produites et diffusées </a:t>
            </a: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 des personnes ou des groupes au moyen de leurs propres plateformes</a:t>
            </a: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Exemples :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Sites Web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Blogs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Chaînes de médias sociaux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14631" y="110330"/>
            <a:ext cx="85206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Médias détenus</a:t>
            </a:r>
            <a:endParaRPr b="1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9280" y="1901190"/>
            <a:ext cx="3607567" cy="355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276531" y="1439908"/>
            <a:ext cx="4133400" cy="4089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Couverture médiatique produite</a:t>
            </a: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 les médias d’information</a:t>
            </a: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ou relayée </a:t>
            </a: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 d’autres à travers des partages sur les réseaux sociaux, des mentions ou du bouche à oreille</a:t>
            </a: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Exemples :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Articles de journaux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Reportages (télévision, radio)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Partages, mentions J’aime, messages sur les médias sociaux par des personnes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person, screenshot&#10;&#10;Description automatically generated"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142" y="1519048"/>
            <a:ext cx="4035439" cy="45466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318408" y="112868"/>
            <a:ext cx="85206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Médias gagnés</a:t>
            </a:r>
            <a:endParaRPr b="1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101400" y="96325"/>
            <a:ext cx="90426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Décortiquer les messages politiques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413541"/>
            <a:ext cx="8520600" cy="3479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DÉCRIVEZ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 voyez‑vous?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Quelles sont vos premières impressions?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 ressentez‑vous face à ce contenu?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descr="Customer Satisfaction Survey Emoticons Customer Satisfaction Survey Emoticons feelings stock illustrations"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3000" y="3761076"/>
            <a:ext cx="5829300" cy="27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173375" y="367850"/>
            <a:ext cx="91440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Décortiquer les messages politiques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276531" y="1404748"/>
            <a:ext cx="85206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b="1"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2. IDENTIFIEZ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Qu’est‑ce qui est affirmé?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Est‑ce une affirmation factuelle pouvant être prouvée?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Est‑ce une affirmation relevant des valeurs du parti et pouvant varier selon l'interprétation de chacun.e?</a:t>
            </a:r>
            <a:r>
              <a:rPr lang="en-CA" sz="2600">
                <a:solidFill>
                  <a:srgbClr val="3F3F3F"/>
                </a:solidFill>
              </a:rPr>
              <a:t> 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0041" y="3601908"/>
            <a:ext cx="3718214" cy="297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155850" y="354175"/>
            <a:ext cx="88323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Décortiquer les messages politiques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276531" y="1413540"/>
            <a:ext cx="8520600" cy="3479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b="1"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3. EXAMINEZ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Comment le langage, les images, les couleurs, la police de caractères ou le ton influencent‑ils le message?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 message est‑il trompeur?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1604" y="3373736"/>
            <a:ext cx="3039341" cy="303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174000" y="441175"/>
            <a:ext cx="89700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Décortiquer les messages politiques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276531" y="1431125"/>
            <a:ext cx="8520600" cy="3479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b="1"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4. ANALYSEZ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Quel est l’objectif de ce message? S'agit‑il d'une présentation de la vision/des forces du parti ou est‑ce plutôt une communication qui vise à dévaloriser un autre parti?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Qui est le public cible?</a:t>
            </a: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CA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Comment différents publics peuvent‑ils interpréter ce message?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925" y="4627625"/>
            <a:ext cx="3005200" cy="20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