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9144000"/>
  <p:notesSz cx="6858000" cy="9144000"/>
  <p:embeddedFontLst>
    <p:embeddedFont>
      <p:font typeface="DM Sans Medium"/>
      <p:regular r:id="rId24"/>
      <p:bold r:id="rId25"/>
      <p:italic r:id="rId26"/>
      <p:boldItalic r:id="rId27"/>
    </p:embeddedFont>
    <p:embeddedFont>
      <p:font typeface="DM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DMSansMedium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Medium-italic.fntdata"/><Relationship Id="rId25" Type="http://schemas.openxmlformats.org/officeDocument/2006/relationships/font" Target="fonts/DMSansMedium-bold.fntdata"/><Relationship Id="rId28" Type="http://schemas.openxmlformats.org/officeDocument/2006/relationships/font" Target="fonts/DMSans-regular.fntdata"/><Relationship Id="rId27" Type="http://schemas.openxmlformats.org/officeDocument/2006/relationships/font" Target="fonts/DMSans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MSans-boldItalic.fntdata"/><Relationship Id="rId30" Type="http://schemas.openxmlformats.org/officeDocument/2006/relationships/font" Target="fonts/DM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39ad976f8_0_4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339ad976f8_0_45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g3339ad976f8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89d0e4fa6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089d0e4fa6_0_1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g3089d0e4fa6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89d0e4fa6_0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089d0e4fa6_0_1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g3089d0e4fa6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93e41d814_0_3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093e41d814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3093e41d814_0_3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39ad976f8_0_5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339ad976f8_0_5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3339ad976f8_0_5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39ad976f8_0_6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3339ad976f8_0_6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9" name="Google Shape;219;g3339ad976f8_0_6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39ad976f8_0_7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339ad976f8_0_7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3339ad976f8_0_7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339ad976f8_0_8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5" name="Google Shape;235;g3339ad976f8_0_8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ed2586a25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2ed2586a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2ed2586a2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ed2586a25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2ed2586a2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32ed2586a2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339ad976f8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339ad976f8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3339ad976f8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39ad976f8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339ad976f8_0_1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9d0e4fa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089d0e4fa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g3089d0e4fa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93e41d814_0_2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093e41d814_0_2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3093e41d814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46dedd16f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246dedd16f_0_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2246dedd16f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39ad976f8_0_2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339ad976f8_0_2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g3339ad976f8_0_2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39ad976f8_0_3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339ad976f8_0_37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3339ad976f8_0_3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12049" l="0" r="0" t="0"/>
          <a:stretch/>
        </p:blipFill>
        <p:spPr>
          <a:xfrm>
            <a:off x="552450" y="469625"/>
            <a:ext cx="2057400" cy="1343108"/>
          </a:xfrm>
          <a:prstGeom prst="rect">
            <a:avLst/>
          </a:prstGeom>
          <a:solidFill>
            <a:srgbClr val="472F92"/>
          </a:solidFill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2364301" y="26017"/>
            <a:ext cx="4415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623025" y="370674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9F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340" y="344156"/>
            <a:ext cx="1927657" cy="145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584" y="5175849"/>
            <a:ext cx="1117062" cy="13323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>
                <a:solidFill>
                  <a:srgbClr val="179FA2"/>
                </a:solidFill>
              </a:rPr>
              <a:t>`</a:t>
            </a:r>
            <a:endParaRPr b="0" i="0" sz="1400" u="none" cap="none" strike="noStrike">
              <a:solidFill>
                <a:srgbClr val="179F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2">
            <a:alphaModFix/>
          </a:blip>
          <a:srcRect b="11150" l="0" r="0" t="0"/>
          <a:stretch/>
        </p:blipFill>
        <p:spPr>
          <a:xfrm>
            <a:off x="577750" y="496551"/>
            <a:ext cx="1927651" cy="12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3600"/>
              <a:buFont typeface="Arial"/>
              <a:buNone/>
              <a:defRPr sz="3600">
                <a:solidFill>
                  <a:srgbClr val="FFCD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41"/>
              </a:buClr>
              <a:buSzPts val="1400"/>
              <a:buNone/>
              <a:defRPr>
                <a:solidFill>
                  <a:srgbClr val="FFCD4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sz="2400">
                <a:solidFill>
                  <a:srgbClr val="132E4D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472F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2E4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2E4D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32E4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elections.on.ca/fr.html" TargetMode="External"/><Relationship Id="rId4" Type="http://schemas.openxmlformats.org/officeDocument/2006/relationships/hyperlink" Target="https://www.elections.on.ca/fr.html" TargetMode="External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lections.on.ca/fr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elections.on.ca/fr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72F92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idx="4294967295" type="ctrTitle"/>
          </p:nvPr>
        </p:nvSpPr>
        <p:spPr>
          <a:xfrm>
            <a:off x="685800" y="132301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DIAPORAMA 8 :</a:t>
            </a:r>
            <a:br>
              <a:rPr lang="en-CA" sz="4000">
                <a:latin typeface="DM Sans"/>
                <a:ea typeface="DM Sans"/>
                <a:cs typeface="DM Sans"/>
                <a:sym typeface="DM Sans"/>
              </a:rPr>
            </a:br>
            <a:r>
              <a:rPr lang="en-CA" sz="4000">
                <a:latin typeface="DM Sans"/>
                <a:ea typeface="DM Sans"/>
                <a:cs typeface="DM Sans"/>
                <a:sym typeface="DM Sans"/>
              </a:rPr>
              <a:t>Le processus électoral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bulletins de vote rejetés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357900" y="1487900"/>
            <a:ext cx="83175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Un bulletin de vote rejeté est un bulletin qui ne peut pas être comptabilisé, car le choix de l’électeur.rice n’est 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pas clairement indiqué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132E4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351" y="2834900"/>
            <a:ext cx="4873300" cy="37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title"/>
          </p:nvPr>
        </p:nvSpPr>
        <p:spPr>
          <a:xfrm>
            <a:off x="611550" y="2131625"/>
            <a:ext cx="7573200" cy="14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Arial"/>
              <a:buNone/>
            </a:pPr>
            <a:r>
              <a:rPr b="0" lang="en-CA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est-il important de garder son vote secret?</a:t>
            </a:r>
            <a:endParaRPr b="0" sz="3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Arial"/>
              <a:buNone/>
            </a:pPr>
            <a:r>
              <a:t/>
            </a:r>
            <a:endParaRPr b="0"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357897" y="2792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CA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000" y="3602225"/>
            <a:ext cx="2188300" cy="21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title"/>
          </p:nvPr>
        </p:nvSpPr>
        <p:spPr>
          <a:xfrm>
            <a:off x="465675" y="1639150"/>
            <a:ext cx="7573200" cy="20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Lors des élections provinciales, le vote se fait par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bulletin secret</a:t>
            </a:r>
            <a:r>
              <a:rPr b="0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0"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Cela garantit la confidentialité des préférences de chaque électeur.rice. Personne, à l'exception de l'électeur.rice, ne connaît le choix qui a été fait.</a:t>
            </a:r>
            <a:endParaRPr b="0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357897" y="2792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CA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950" y="4079875"/>
            <a:ext cx="3780648" cy="252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Source d’information sur l’élection</a:t>
            </a:r>
            <a:endParaRPr b="1" sz="3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488925" y="1558475"/>
            <a:ext cx="8297100" cy="15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Quelles sources sont fiables pour s’informer sur les élections provinciales? À qui dois-je m’adresser si j’ai des questions?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br>
              <a:rPr b="0" i="0" lang="en-CA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CA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CA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1772726" y="5183850"/>
            <a:ext cx="53793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800" u="sng">
                <a:solidFill>
                  <a:schemeClr val="hlink"/>
                </a:solidFill>
                <a:latin typeface="DM Sans Medium"/>
                <a:ea typeface="DM Sans Medium"/>
                <a:cs typeface="DM Sans Medium"/>
                <a:sym typeface="DM Sans Medium"/>
                <a:hlinkClick r:id="rId3"/>
              </a:rPr>
              <a:t>https://www.elections.on.ca/fr</a:t>
            </a:r>
            <a:r>
              <a:rPr lang="en-CA" sz="2800" u="sng">
                <a:solidFill>
                  <a:schemeClr val="hlink"/>
                </a:solidFill>
                <a:latin typeface="DM Sans Medium"/>
                <a:ea typeface="DM Sans Medium"/>
                <a:cs typeface="DM Sans Medium"/>
                <a:sym typeface="DM Sans Medium"/>
                <a:hlinkClick r:id="rId4"/>
              </a:rPr>
              <a:t> </a:t>
            </a:r>
            <a:endParaRPr sz="28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1-888-668-8683</a:t>
            </a:r>
            <a:endParaRPr sz="28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info@elections.on.ca</a:t>
            </a:r>
            <a:endParaRPr sz="28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850" y="2624651"/>
            <a:ext cx="8000301" cy="21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364555" y="168881"/>
            <a:ext cx="83358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Taux de participation</a:t>
            </a:r>
            <a:endParaRPr b="1" i="0" sz="34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364550" y="1597250"/>
            <a:ext cx="83358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Le taux de participation électorale est la 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part d’électeur.rice.s admissibles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 ou 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inscrit.e.s 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qui 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votent 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lors d’une élection.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i0.wp.com/calmatters.org/wp-content/uploads/2020/10/iStock_ballotbox_02.jpg?fit=2000%2C1392&amp;ssl=1" id="214" name="Google Shape;21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075" y="2967725"/>
            <a:ext cx="4116475" cy="286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4">
            <a:alphaModFix/>
          </a:blip>
          <a:srcRect b="8922" l="11306" r="9460" t="7772"/>
          <a:stretch/>
        </p:blipFill>
        <p:spPr>
          <a:xfrm>
            <a:off x="5854024" y="3286025"/>
            <a:ext cx="1879926" cy="197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/>
        </p:nvSpPr>
        <p:spPr>
          <a:xfrm>
            <a:off x="159275" y="198500"/>
            <a:ext cx="88884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lang="en-CA" sz="2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Taux de participation aux élections provinciales</a:t>
            </a:r>
            <a:endParaRPr b="1" i="0" sz="29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00" y="1635701"/>
            <a:ext cx="7984099" cy="45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/>
          <p:nvPr/>
        </p:nvSpPr>
        <p:spPr>
          <a:xfrm>
            <a:off x="7988975" y="4620125"/>
            <a:ext cx="950400" cy="758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8097275" y="4746550"/>
            <a:ext cx="9504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500">
                <a:solidFill>
                  <a:srgbClr val="472F92"/>
                </a:solidFill>
              </a:rPr>
              <a:t>44%</a:t>
            </a:r>
            <a:endParaRPr b="1" sz="2500">
              <a:solidFill>
                <a:srgbClr val="472F9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/>
        </p:nvSpPr>
        <p:spPr>
          <a:xfrm>
            <a:off x="364555" y="168881"/>
            <a:ext cx="83358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Taux de participation</a:t>
            </a:r>
            <a:endParaRPr b="1" i="0" sz="3400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32"/>
          <p:cNvSpPr txBox="1"/>
          <p:nvPr/>
        </p:nvSpPr>
        <p:spPr>
          <a:xfrm>
            <a:off x="364550" y="1597250"/>
            <a:ext cx="83358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Lors des élections provinciales de 2022, seulement 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44%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 des électeur.rice.s éligibles ont voté.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b="0" l="10298" r="10298" t="0"/>
          <a:stretch/>
        </p:blipFill>
        <p:spPr>
          <a:xfrm>
            <a:off x="2224225" y="2683850"/>
            <a:ext cx="44958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/>
        </p:nvSpPr>
        <p:spPr>
          <a:xfrm>
            <a:off x="336050" y="1493700"/>
            <a:ext cx="8588400" cy="26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Quelles conclusions pouvez-vous tirer de ces chiffres?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taux de participation est-il supérieur ou inférieur à ce que vous imaginiez? Quel taux de participation souhaiteriez-vous voir?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Quels sont les principaux obstacles au vote?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Irez-vous voter lorsque vous aurez 18 ans?</a:t>
            </a:r>
            <a:endParaRPr b="0" i="0" sz="2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209837" y="195529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i="0" lang="en-CA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5800" y="4350050"/>
            <a:ext cx="2188300" cy="21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/>
        </p:nvSpPr>
        <p:spPr>
          <a:xfrm>
            <a:off x="134850" y="206225"/>
            <a:ext cx="94893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CA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Registre ontarien des futurs votants</a:t>
            </a:r>
            <a:r>
              <a:rPr b="1" i="0" lang="en-CA" sz="3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b="1" lang="en-CA" sz="3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ROFV</a:t>
            </a:r>
            <a:r>
              <a:rPr b="1" i="0" lang="en-CA" sz="32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  <a:endParaRPr b="1" i="0" sz="32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384800" y="1482900"/>
            <a:ext cx="59700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Elections Ontario tient une liste des futurs votants.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Si vous êtes inscrit.e au ROFV</a:t>
            </a: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votre nom sera automatiquement ajouté à la liste des électeurs quand vous aurez 18 ans</a:t>
            </a: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•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 pouvoir vous inscrire sur cette liste, il faut :</a:t>
            </a: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-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avoir 16 ou 17 ans</a:t>
            </a: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;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-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avoir la citoyenneté canadienne; et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	-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résider en Ontario.</a:t>
            </a:r>
            <a:r>
              <a:rPr i="0" lang="en-CA" sz="2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i="0" sz="22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860" y="2007239"/>
            <a:ext cx="2172992" cy="2159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/>
        </p:nvSpPr>
        <p:spPr>
          <a:xfrm>
            <a:off x="355178" y="206125"/>
            <a:ext cx="78867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CA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355175" y="1473025"/>
            <a:ext cx="78867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CA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Comment l'initiative du RFOV pourrait‑elle réduire les obstacles au vote?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Char char="•"/>
            </a:pPr>
            <a:r>
              <a:rPr lang="en-CA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Allez‑vous vous inscrire au RFOV une fois que vous serez admissible?</a:t>
            </a:r>
            <a:endParaRPr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4735" y="3822334"/>
            <a:ext cx="1633064" cy="161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5334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Élections Ontario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est l'organisme indépendant et impartial responsable de l'organisation des élections provinciales en Ontario</a:t>
            </a: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b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b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200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elections.on.ca/fr</a:t>
            </a:r>
            <a:r>
              <a:rPr lang="en-CA" sz="22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200" u="sng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118" name="Google Shape;118;p18"/>
          <p:cNvSpPr/>
          <p:nvPr/>
        </p:nvSpPr>
        <p:spPr>
          <a:xfrm>
            <a:off x="366547" y="279200"/>
            <a:ext cx="87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Qui organise les élections provinciales?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775" y="3128440"/>
            <a:ext cx="4605100" cy="17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628650" y="177652"/>
            <a:ext cx="7886700" cy="8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CA" sz="3800">
                <a:latin typeface="Calibri"/>
                <a:ea typeface="Calibri"/>
                <a:cs typeface="Calibri"/>
                <a:sym typeface="Calibri"/>
              </a:rPr>
              <a:t>Qui peut voter?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466858" y="1608161"/>
            <a:ext cx="80484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Vous pouvez voter lors d’une élection provinciale en Ontario si :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la citoyenneté canadienne;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○"/>
            </a:pPr>
            <a:r>
              <a:rPr lang="en-CA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avez 18 ans ou plus;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○"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vous résidez en Ontario.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750" y="4666161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350" y="4666145"/>
            <a:ext cx="2857499" cy="160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261600" y="269325"/>
            <a:ext cx="8786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Qu’est-ce que le registre des électeurs?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495825" y="1509175"/>
            <a:ext cx="8092800" cy="4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Élections Ontario tient un 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registre des électeurs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 qui est utilisé à chaque élection pour garantir que les cartes d'information de l'électeur sont envoyées par la poste aux bonnes personnes, à la bonne adresse, afin de rendre le vote plus pratique.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Vous pouvez vous inscrire des manières suivantes :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Char char="●"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En utilisant le système en ligne d’É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lections Ontario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Char char="●"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Par la poste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Char char="●"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Par téléphone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Char char="●"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Au lieu de vote avant de voter.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/>
          <p:nvPr/>
        </p:nvSpPr>
        <p:spPr>
          <a:xfrm>
            <a:off x="173375" y="307875"/>
            <a:ext cx="942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Quelles sont les différentes façons de voter?</a:t>
            </a:r>
            <a:endParaRPr b="1" sz="3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357900" y="1513875"/>
            <a:ext cx="8171700" cy="43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Vous pouvez voter de différentes manières :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Semaine du vote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(du 22 au 26 octobre, le 28 ocotobre)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Durant 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les cinq premiers jours, votez en personne dans n’importe quel bureau de vote de votre circonscription.</a:t>
            </a: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○"/>
            </a:pPr>
            <a:r>
              <a:rPr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dernier jour du vote, vous devez voter à l'endroit qui vous a été attribué.</a:t>
            </a:r>
            <a:b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Vote par la poste</a:t>
            </a:r>
            <a:b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DM Sans"/>
              <a:buChar char="●"/>
            </a:pPr>
            <a:r>
              <a:rPr b="1" lang="en-CA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Vote lors d’une visite à domicile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Où est mon bureau de vote?</a:t>
            </a:r>
            <a:endParaRPr b="1" sz="3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4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435750" y="1465925"/>
            <a:ext cx="8281200" cy="4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Chaque circonscription électorale est divisée en zones de vote plus petites. Les électeur.rice.s admissibles peuvent voter au bureau de scrutin désigné pour leur zone de vote ou à tout autre lieu de vote dans la province.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CA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lieux de vote seront affichés sur le site Web d'Élections Ontario ( </a:t>
            </a:r>
            <a:r>
              <a:rPr lang="en-CA" sz="2000" u="sng">
                <a:solidFill>
                  <a:schemeClr val="hlink"/>
                </a:solidFill>
                <a:latin typeface="DM Sans Medium"/>
                <a:ea typeface="DM Sans Medium"/>
                <a:cs typeface="DM Sans Medium"/>
                <a:sym typeface="DM Sans Medium"/>
                <a:hlinkClick r:id="rId3"/>
              </a:rPr>
              <a:t>https://www.elections.on.ca/fr</a:t>
            </a:r>
            <a:r>
              <a:rPr lang="en-CA" sz="20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) et figureront sur les cartes d'information de l'électeur envoyées à tous les électeur.rice.s inscrit.e.s.</a:t>
            </a:r>
            <a:endParaRPr sz="20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4">
            <a:alphaModFix/>
          </a:blip>
          <a:srcRect b="0" l="0" r="0" t="2685"/>
          <a:stretch/>
        </p:blipFill>
        <p:spPr>
          <a:xfrm>
            <a:off x="2047150" y="4389000"/>
            <a:ext cx="5042475" cy="24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611550" y="2131625"/>
            <a:ext cx="7573200" cy="14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Arial"/>
              <a:buNone/>
            </a:pPr>
            <a:r>
              <a:rPr b="0" lang="en-CA"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Pourquoi est-il important d'avoir plusieurs options concernant le moment, le lieu et la manière de voter?</a:t>
            </a:r>
            <a:endParaRPr b="0" sz="3400"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Arial"/>
              <a:buNone/>
            </a:pPr>
            <a:r>
              <a:t/>
            </a:r>
            <a:endParaRPr b="0"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357897" y="2792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CA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000" y="3756400"/>
            <a:ext cx="2188300" cy="217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168300" y="356225"/>
            <a:ext cx="880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26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Comment indiquer son choix sur le bulletin de vote?</a:t>
            </a:r>
            <a:endParaRPr b="1" i="0" sz="26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194050" y="1385700"/>
            <a:ext cx="8807400" cy="17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Le bulletin de vote comprend les 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noms de tous.tes les candidat.e.s qui se présentent dans une circonscription donnée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 et le parti politique auquel iels appartiennent.</a:t>
            </a:r>
            <a:endParaRPr sz="22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Char char="•"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Pour indiquer votre choix, vous devez cocher le nom d’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un.e seul.e candidat.e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132E4D"/>
              </a:solidFill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624" y="3664225"/>
            <a:ext cx="4284250" cy="28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357897" y="2496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CA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Les bulletins de vote acceptés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357900" y="1485100"/>
            <a:ext cx="86145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Un bulletin de vote accepté indique clairement le choix d'</a:t>
            </a:r>
            <a:r>
              <a:rPr b="1" lang="en-CA" sz="2200">
                <a:latin typeface="DM Sans"/>
                <a:ea typeface="DM Sans"/>
                <a:cs typeface="DM Sans"/>
                <a:sym typeface="DM Sans"/>
              </a:rPr>
              <a:t>un.e seul.e candidat.e</a:t>
            </a:r>
            <a:r>
              <a:rPr lang="en-CA" sz="2200">
                <a:latin typeface="DM Sans"/>
                <a:ea typeface="DM Sans"/>
                <a:cs typeface="DM Sans"/>
                <a:sym typeface="DM Sans"/>
              </a:rPr>
              <a:t>.</a:t>
            </a:r>
            <a:endParaRPr sz="22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816" y="2375300"/>
            <a:ext cx="5518350" cy="41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N SV 2022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