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DM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DMSans-regular.fntdata"/><Relationship Id="rId21" Type="http://schemas.openxmlformats.org/officeDocument/2006/relationships/slide" Target="slides/slide16.xml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5SJ-5SFlWlo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395b90481_0_6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33395b90481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3395b90481_0_6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395b90481_0_7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33395b90481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33395b90481_0_7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395b90481_0_8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33395b90481_0_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3395b90481_0_8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395b90481_0_9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g33395b90481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33395b90481_0_9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395b90481_0_9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g33395b90481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3395b90481_0_9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395b90481_0_10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0" name="Google Shape;230;g33395b90481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3395b90481_0_10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395b90481_0_12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3395b90481_0_12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33395b90481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395b9048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3395b9048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33395b904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395b90481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3395b90481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33395b9048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395b90481_0_1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3395b90481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g33395b9048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395b90481_0_2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3395b90481_0_2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33395b9048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395b90481_0_3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395b90481_0_3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3395b9048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95b90481_0_4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3395b90481_0_4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3395b90481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Vidéo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“Logique fallacieuse”</a:t>
            </a:r>
            <a:r>
              <a:rPr lang="en-CA"/>
              <a:t> 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CA" u="sng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https://www.youtube.com/watch?v=5SJ-5SFlWlo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395b90481_0_4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3395b90481_0_4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33395b90481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395b90481_0_5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3395b90481_0_5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g33395b90481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5SJ-5SFlWl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F9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4294967295" type="ctrTitle"/>
          </p:nvPr>
        </p:nvSpPr>
        <p:spPr>
          <a:xfrm>
            <a:off x="816177" y="1613789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DIAPORAMA 7 :</a:t>
            </a:r>
            <a:br>
              <a:rPr lang="en-CA" sz="4000"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Les débats électoraux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469975" y="1841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L’argument d’autorité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469975" y="1459872"/>
            <a:ext cx="78867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818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vrai parce qu’un.e expert.e sur le sujet l'a dit.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Je peux manger autant de chocolat que je veux parce que la mère de mon ami est une scientifique et a dit que je pouvais le faire.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102" y="3672752"/>
            <a:ext cx="3606450" cy="22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417100" y="20178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La pente glissante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17100" y="1465550"/>
            <a:ext cx="82569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Croire qu'un petit changement va conduire à un véritable désastre.</a:t>
            </a:r>
            <a:endParaRPr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sz="107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30"/>
              <a:buNone/>
            </a:pP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« Si je te laisse te coucher 10 minutes après ton heure pour aller dormir, tu voudras rester debout 1 heure, puis 2 heures, et tu finiras par ne pas dormir du tout! »</a:t>
            </a:r>
            <a:endParaRPr i="1"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276" y="3665321"/>
            <a:ext cx="2850351" cy="25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487625" y="2017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L’appel à la tradition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487625" y="1483172"/>
            <a:ext cx="7886700" cy="19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juste, car il en a toujours été ainsi.</a:t>
            </a:r>
            <a:endParaRPr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sz="107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30"/>
              <a:buNone/>
            </a:pP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La pêche a été interdite dans mon village. C'est absurde, j'ai pêché ici toute ma vie. Elle devrait encore être autorisée.</a:t>
            </a:r>
            <a:endParaRPr sz="1970"/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662" y="3662297"/>
            <a:ext cx="4164627" cy="24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487600" y="201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L’attaque personnelle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487600" y="1430273"/>
            <a:ext cx="81414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Ignorer les arguments de son interlocuteur.rice en l'attaquant personnellement.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1 : « Je me battrai contre la pauvreté au Canada. 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2 : « Que sait-iel de la pauvreté? Sa famille a toujours été riche et il a toujours travaillé en politique. 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264" y="4785576"/>
            <a:ext cx="2657374" cy="1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4699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Le faux dilemme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469975" y="1483172"/>
            <a:ext cx="78867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Présenter seulement deux solutions à un problème alors que d'autres options seraient aussi envisageables.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« Votez pour moi ou vivez avec des taxes plus élevées pendant quatre ans. »</a:t>
            </a:r>
            <a:endParaRPr i="1" sz="2200"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476" y="3612875"/>
            <a:ext cx="3881700" cy="25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4383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L’épouvantail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438375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Déformer délibérément l'argument de quelqu'un pour rendre ses propos plus faciles à attaquer.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1 : « Je pense que nous devrions dépenser moins pour l'armée. 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Politicien.ne 2 : « Mon adversaire veut laisser le pays sans défense. Nous méritons mieux. » 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625" y="4643450"/>
            <a:ext cx="2100200" cy="18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291500" y="1524000"/>
            <a:ext cx="8552700" cy="3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identifier un ou plusieurs arguments erronés avancés par le.la chef.fe de parti?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arguments étaient les plus convaincants et pourquoi?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Vos opinions sur les chef.fe.s de partis ou sur des enjeux politiques ont-elles changé au cours du débat?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Vos préoccupations ont-elles été prises en compte au cours du débat? Quelles autres questions souhaiteriez-vous poser aux chef.fe.s de parti?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242" name="Google Shape;242;p3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Évaluer un débat électoral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4" name="Google Shape;2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325" y="4904250"/>
            <a:ext cx="1546475" cy="15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65925" y="1481450"/>
            <a:ext cx="8528100" cy="25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L'occasion pour les chef.fe.s de partis de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présenter leurs idées politiques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aux électeur.rice.s.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L’opportunité aussi pour les chef.fe.s de partis de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remettre en question les positions de leurs adversaires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 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Permettre aux citoyen.ne.s de connaître différentes opinions politiques.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18" name="Google Shape;118;p1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6700" y="4075650"/>
            <a:ext cx="3410600" cy="23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155575" y="269325"/>
            <a:ext cx="898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Pourquoi organise-t-on des débats électoraux?</a:t>
            </a:r>
            <a:endParaRPr i="0" sz="29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45350" y="1561350"/>
            <a:ext cx="8229600" cy="1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Traits d’esprit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une remarque piquante et/ou amusante.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Gaffe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: une erreur ou une bêtise qui crée un malaise.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27" name="Google Shape;127;p1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Mots-clés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50" y="3574500"/>
            <a:ext cx="6251100" cy="19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667850" y="1782375"/>
            <a:ext cx="76653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ct val="87500"/>
              <a:buNone/>
            </a:pPr>
            <a:r>
              <a:rPr lang="en-CA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compétences et techniques sont importantes lors d’un débat? Lesquelles ne le sont pas?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lection campaigns canada" id="136" name="Google Shape;136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CA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450" y="3638325"/>
            <a:ext cx="2077050" cy="20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300" y="1517075"/>
            <a:ext cx="68793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84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S'exprimer clairement et avec assurance;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Réfléchir rapidement;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Clarifier ses arguments;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exemples;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 référer à des faits;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preuve de persuasion;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appel aux émotions;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8460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60"/>
              <a:buFont typeface="DM Sans"/>
              <a:buChar char="➔"/>
            </a:pPr>
            <a:r>
              <a:rPr lang="en-CA" sz="2205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Conserver un ton et un langage corporel professionnels.</a:t>
            </a:r>
            <a:endParaRPr sz="2205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45" name="Google Shape;145;p2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4573" y="2087025"/>
            <a:ext cx="2150274" cy="26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324300" y="324750"/>
            <a:ext cx="84954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Compétences et techniques de débat efficaces</a:t>
            </a:r>
            <a:endParaRPr b="1" i="0" sz="2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7725" y="1579225"/>
            <a:ext cx="42945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Perdre le contrôle et manifester de la colère;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Ne pas être à l’écoute des autres;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Utiliser des arguments erronés;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Lancer des attaques personnelles;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909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preuve d’un comportement non professionnel.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54" name="Google Shape;154;p2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17725" y="307875"/>
            <a:ext cx="8604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Mauvaises habitudes et attitudes lors d’un débat</a:t>
            </a:r>
            <a:endParaRPr b="1" i="0" sz="27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20676" l="0" r="0" t="17492"/>
          <a:stretch/>
        </p:blipFill>
        <p:spPr>
          <a:xfrm>
            <a:off x="4360925" y="1658638"/>
            <a:ext cx="4294625" cy="354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62" name="Google Shape;162;p2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Vidéo : Logiques fallacieuses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100" y="1887800"/>
            <a:ext cx="5479800" cy="30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1614150" y="5105917"/>
            <a:ext cx="591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Regardez la vidéo « </a:t>
            </a:r>
            <a:r>
              <a:rPr lang="en-CA" sz="22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Logiques fallacieuses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» 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415875" y="1524000"/>
            <a:ext cx="81453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logique fallacieuse désigne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forme d’argument erroné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arguments peuvent sembler convaincants, mais si vous les examinez de plus près, ils ne résistent pas à l'épreuve de la logique.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descr="Image result for election campaigns canada" id="172" name="Google Shape;172;p2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&#10;&#10;Description automatically generated" id="173" name="Google Shape;173;p24"/>
          <p:cNvPicPr preferRelativeResize="0"/>
          <p:nvPr/>
        </p:nvPicPr>
        <p:blipFill rotWithShape="1">
          <a:blip r:embed="rId3">
            <a:alphaModFix/>
          </a:blip>
          <a:srcRect b="28127" l="5087" r="12185" t="4093"/>
          <a:stretch/>
        </p:blipFill>
        <p:spPr>
          <a:xfrm>
            <a:off x="3213012" y="3543345"/>
            <a:ext cx="2717976" cy="23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Logique fallacieuse</a:t>
            </a:r>
            <a:endParaRPr b="1" i="0" sz="3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80" name="Google Shape;180;p2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Types de raisonnements fallacieux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25" y="1434849"/>
            <a:ext cx="2892401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50" y="1434850"/>
            <a:ext cx="2020108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075" y="1434850"/>
            <a:ext cx="3099009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213" y="3408038"/>
            <a:ext cx="2793925" cy="174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2950" y="3408050"/>
            <a:ext cx="2659852" cy="17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3600" y="3413338"/>
            <a:ext cx="2020100" cy="173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