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DM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8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11" Type="http://schemas.openxmlformats.org/officeDocument/2006/relationships/slide" Target="slides/slide6.xml"/><Relationship Id="rId22" Type="http://schemas.openxmlformats.org/officeDocument/2006/relationships/font" Target="fonts/DMSans-italic.fntdata"/><Relationship Id="rId10" Type="http://schemas.openxmlformats.org/officeDocument/2006/relationships/slide" Target="slides/slide5.xml"/><Relationship Id="rId21" Type="http://schemas.openxmlformats.org/officeDocument/2006/relationships/font" Target="fonts/DM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DM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1c73bb856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e1c73bb856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État de droit.</a:t>
            </a:r>
            <a:endParaRPr/>
          </a:p>
        </p:txBody>
      </p:sp>
      <p:sp>
        <p:nvSpPr>
          <p:cNvPr id="170" name="Google Shape;170;ge1c73bb856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Responsabilité et transparence.</a:t>
            </a:r>
            <a:endParaRPr/>
          </a:p>
        </p:txBody>
      </p:sp>
      <p:sp>
        <p:nvSpPr>
          <p:cNvPr id="177" name="Google Shape;177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1c73bb856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e1c73bb856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Élections libres et équitables.</a:t>
            </a:r>
            <a:endParaRPr/>
          </a:p>
        </p:txBody>
      </p:sp>
      <p:sp>
        <p:nvSpPr>
          <p:cNvPr id="184" name="Google Shape;184;ge1c73bb856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58d0503e3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858d0503e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Élections libres et équitables.</a:t>
            </a:r>
            <a:endParaRPr/>
          </a:p>
        </p:txBody>
      </p:sp>
      <p:sp>
        <p:nvSpPr>
          <p:cNvPr id="191" name="Google Shape;191;g2858d0503e3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ce831e404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2ce831e40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ce831e40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2ce831e4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Free and Fair Elections</a:t>
            </a:r>
            <a:endParaRPr/>
          </a:p>
        </p:txBody>
      </p:sp>
      <p:sp>
        <p:nvSpPr>
          <p:cNvPr id="121" name="Google Shape;121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1c73bb85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e1c73bb8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100">
                <a:solidFill>
                  <a:srgbClr val="222222"/>
                </a:solidFill>
              </a:rPr>
              <a:t>Égalité et droits de la personne (liberté d’expression).</a:t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100">
                <a:solidFill>
                  <a:srgbClr val="222222"/>
                </a:solidFill>
              </a:rPr>
              <a:t>Participation citoyenne.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e1c73bb8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1c73bb856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e1c73bb85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Responsabilité et transparence.</a:t>
            </a:r>
            <a:endParaRPr/>
          </a:p>
        </p:txBody>
      </p:sp>
      <p:sp>
        <p:nvSpPr>
          <p:cNvPr id="135" name="Google Shape;135;ge1c73bb85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État de droit.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Responsabilité et transparence.</a:t>
            </a:r>
            <a:endParaRPr/>
          </a:p>
        </p:txBody>
      </p:sp>
      <p:sp>
        <p:nvSpPr>
          <p:cNvPr id="142" name="Google Shape;142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42245a75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42245a75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Liberté d’expression.</a:t>
            </a:r>
            <a:endParaRPr/>
          </a:p>
        </p:txBody>
      </p:sp>
      <p:sp>
        <p:nvSpPr>
          <p:cNvPr id="149" name="Google Shape;149;g1242245a75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c73bb856_0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e1c73bb856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État de droit.</a:t>
            </a:r>
            <a:endParaRPr/>
          </a:p>
        </p:txBody>
      </p:sp>
      <p:sp>
        <p:nvSpPr>
          <p:cNvPr id="156" name="Google Shape;156;ge1c73bb856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1c73bb856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e1c73bb85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Tolérance politique.</a:t>
            </a:r>
            <a:endParaRPr/>
          </a:p>
        </p:txBody>
      </p:sp>
      <p:sp>
        <p:nvSpPr>
          <p:cNvPr id="163" name="Google Shape;163;ge1c73bb856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2F9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 1 :</a:t>
            </a:r>
            <a:br>
              <a:rPr b="1" lang="en-GB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lang="en-GB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La démocratie</a:t>
            </a:r>
            <a:endParaRPr b="1"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t jury duty? Ontario asks you to serve for below minimum wage — and won&amp;#39;t  pay your expenses | The Star" id="172" name="Google Shape;172;p26"/>
          <p:cNvPicPr preferRelativeResize="0"/>
          <p:nvPr/>
        </p:nvPicPr>
        <p:blipFill rotWithShape="1">
          <a:blip r:embed="rId3">
            <a:alphaModFix/>
          </a:blip>
          <a:srcRect b="813" l="28556" r="16558" t="0"/>
          <a:stretch/>
        </p:blipFill>
        <p:spPr>
          <a:xfrm>
            <a:off x="2128674" y="1621450"/>
            <a:ext cx="4847224" cy="4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544" r="18154" t="0"/>
          <a:stretch/>
        </p:blipFill>
        <p:spPr>
          <a:xfrm>
            <a:off x="2128675" y="1621450"/>
            <a:ext cx="4847226" cy="44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0" l="8341" r="10357" t="0"/>
          <a:stretch/>
        </p:blipFill>
        <p:spPr>
          <a:xfrm>
            <a:off x="2130425" y="1621450"/>
            <a:ext cx="4847225" cy="44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138" y="1985200"/>
            <a:ext cx="6652224" cy="374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179815" y="22702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4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32225" y="1342875"/>
            <a:ext cx="8121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Est-il important que les citoyen.ne.s soutiennent et défendent ces principes ? Que se passerait-il si personne ne s'en souciait?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</a:t>
            </a: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us avons des</a:t>
            </a: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droits </a:t>
            </a: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ET des</a:t>
            </a: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responsabilités</a:t>
            </a: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GB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Par exemple, le droit de manifester implique la responsabilité de le faire de manière pacifique. 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825" y="4881000"/>
            <a:ext cx="1606875" cy="1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400">
                <a:latin typeface="DM Sans"/>
                <a:ea typeface="DM Sans"/>
                <a:cs typeface="DM Sans"/>
                <a:sym typeface="DM Sans"/>
              </a:rPr>
              <a:t>Principes démocratiques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162" y="1900953"/>
            <a:ext cx="7945675" cy="38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00" y="2050417"/>
            <a:ext cx="7429500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More than 160 unmarked graves found near indigenous Canadian school | The  Mercury"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12453" r="15349" t="0"/>
          <a:stretch/>
        </p:blipFill>
        <p:spPr>
          <a:xfrm>
            <a:off x="2128675" y="1621450"/>
            <a:ext cx="4847224" cy="447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9" l="0" r="0" t="19"/>
          <a:stretch/>
        </p:blipFill>
        <p:spPr>
          <a:xfrm>
            <a:off x="152400" y="1508992"/>
            <a:ext cx="8839201" cy="497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preme Court clarifies handling of expert evidence in drugged-driving  cases | CBC News"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38987" r="0" t="0"/>
          <a:stretch/>
        </p:blipFill>
        <p:spPr>
          <a:xfrm>
            <a:off x="2128675" y="1621450"/>
            <a:ext cx="4847224" cy="4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28494" r="0" t="0"/>
          <a:stretch/>
        </p:blipFill>
        <p:spPr>
          <a:xfrm>
            <a:off x="2168100" y="1616025"/>
            <a:ext cx="4807800" cy="448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27161" r="11829" t="0"/>
          <a:stretch/>
        </p:blipFill>
        <p:spPr>
          <a:xfrm>
            <a:off x="2128675" y="1621450"/>
            <a:ext cx="4847224" cy="44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193950" y="22011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300">
                <a:latin typeface="DM Sans"/>
                <a:ea typeface="DM Sans"/>
                <a:cs typeface="DM Sans"/>
                <a:sym typeface="DM Sans"/>
              </a:rPr>
              <a:t>De quel principe démocratique s’agit-il?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10837" r="28142" t="0"/>
          <a:stretch/>
        </p:blipFill>
        <p:spPr>
          <a:xfrm>
            <a:off x="2128675" y="1621450"/>
            <a:ext cx="4847225" cy="44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