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DM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DMSans-regular.fntdata"/><Relationship Id="rId14" Type="http://schemas.openxmlformats.org/officeDocument/2006/relationships/slide" Target="slides/slide9.xml"/><Relationship Id="rId17" Type="http://schemas.openxmlformats.org/officeDocument/2006/relationships/font" Target="fonts/DMSans-italic.fntdata"/><Relationship Id="rId16" Type="http://schemas.openxmlformats.org/officeDocument/2006/relationships/font" Target="fonts/DM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DM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b9961402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2b9961402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32b996140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b4e4c8a42_0_7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fb4e4c8a42_0_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g2fb4e4c8a4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2b99614027_0_8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32b99614027_0_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g32b9961402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b4e4c8a42_0_1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fb4e4c8a42_0_1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g2fb4e4c8a42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2b99614027_0_1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2b99614027_0_1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32b99614027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2b99614027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32b99614027_0_2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b99614027_0_3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32b99614027_0_3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g32b99614027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12049" l="0" r="0" t="0"/>
          <a:stretch/>
        </p:blipFill>
        <p:spPr>
          <a:xfrm>
            <a:off x="552450" y="469625"/>
            <a:ext cx="2057400" cy="1343108"/>
          </a:xfrm>
          <a:prstGeom prst="rect">
            <a:avLst/>
          </a:prstGeom>
          <a:solidFill>
            <a:srgbClr val="472F92"/>
          </a:solidFill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2364301" y="26017"/>
            <a:ext cx="4415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4623601" y="2285276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623025" y="370674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9F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_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2">
            <a:alphaModFix/>
          </a:blip>
          <a:srcRect b="11150" l="0" r="0" t="0"/>
          <a:stretch/>
        </p:blipFill>
        <p:spPr>
          <a:xfrm>
            <a:off x="577750" y="496551"/>
            <a:ext cx="1927651" cy="12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3600"/>
              <a:buFont typeface="Arial"/>
              <a:buNone/>
              <a:defRPr sz="3600">
                <a:solidFill>
                  <a:srgbClr val="FFCD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2">
            <a:alphaModFix/>
          </a:blip>
          <a:srcRect b="11150" l="0" r="0" t="0"/>
          <a:stretch/>
        </p:blipFill>
        <p:spPr>
          <a:xfrm>
            <a:off x="577750" y="496551"/>
            <a:ext cx="1927651" cy="12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3600"/>
              <a:buFont typeface="Arial"/>
              <a:buNone/>
              <a:defRPr sz="3600">
                <a:solidFill>
                  <a:srgbClr val="FFCD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sz="2400">
                <a:solidFill>
                  <a:srgbClr val="132E4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C8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idx="4294967295" type="ctrTitle"/>
          </p:nvPr>
        </p:nvSpPr>
        <p:spPr>
          <a:xfrm>
            <a:off x="642800" y="1552338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4000">
                <a:latin typeface="DM Sans"/>
                <a:ea typeface="DM Sans"/>
                <a:cs typeface="DM Sans"/>
                <a:sym typeface="DM Sans"/>
              </a:rPr>
              <a:t>DIAPORAMA 8 : </a:t>
            </a:r>
            <a:br>
              <a:rPr lang="en-CA" sz="4000">
                <a:latin typeface="DM Sans"/>
                <a:ea typeface="DM Sans"/>
                <a:cs typeface="DM Sans"/>
                <a:sym typeface="DM Sans"/>
              </a:rPr>
            </a:br>
            <a:r>
              <a:rPr lang="en-CA" sz="4000">
                <a:latin typeface="DM Sans"/>
                <a:ea typeface="DM Sans"/>
                <a:cs typeface="DM Sans"/>
                <a:sym typeface="DM Sans"/>
              </a:rPr>
              <a:t>L’analyse postélectorale</a:t>
            </a:r>
            <a:endParaRPr sz="4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405425" y="1633500"/>
            <a:ext cx="83652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CA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Comment pouvons-nous analyser les résultats des élections?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346790" y="292468"/>
            <a:ext cx="7698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CA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Question guide</a:t>
            </a:r>
            <a:endParaRPr b="1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https://encrypted-tbn0.gstatic.com/images?q=tbn:ANd9GcTHJ0nuuwtMSp_Wv1ya5A7rq1lSJq75PBf70A&amp;usqp=CAU" id="120" name="Google Shape;1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7526" y="2928524"/>
            <a:ext cx="2748950" cy="274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72493" y="208912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Nombre de sièges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326500" y="1397325"/>
            <a:ext cx="8185800" cy="21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31470" lvl="0" marL="419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9090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nombre de sièges est le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nombre de représentant.e.s (ou député.e.s)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que chaque parti aura à l’Assemblée législative de l’Ontario.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1470" lvl="0" marL="4191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3F3F"/>
              </a:buClr>
              <a:buSzPct val="109090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Il reflète le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nombre d'élections locales remportées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par chaque parti. (Une élection locale pour chaque circonscription électorale.)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988" y="3996525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/>
          <p:nvPr/>
        </p:nvSpPr>
        <p:spPr>
          <a:xfrm>
            <a:off x="3266075" y="4895425"/>
            <a:ext cx="878100" cy="39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0925" y="3926548"/>
            <a:ext cx="3619400" cy="2283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374450" y="203038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Suffrages exprimés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284836" y="1488648"/>
            <a:ext cx="8440800" cy="17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suffrages exprimés désignent le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pourcentage du total des votes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que chaque parti a reçu à travers la province.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Il indique combien de personnes ont voté pour chaque parti, mais il ne détermine pas qui forme le gouvernement.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1637575" y="6299100"/>
            <a:ext cx="34017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</a:pPr>
            <a:r>
              <a:rPr b="0" i="0" lang="en-CA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Source :</a:t>
            </a:r>
            <a:r>
              <a:rPr lang="en-CA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Représentation équitable au</a:t>
            </a:r>
            <a:r>
              <a:rPr b="0" i="0" lang="en-CA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Canada</a:t>
            </a:r>
            <a:endParaRPr b="0" i="0" sz="1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563" y="3343250"/>
            <a:ext cx="5735333" cy="287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256850" y="218975"/>
            <a:ext cx="87255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CA" sz="2800">
                <a:latin typeface="DM Sans"/>
                <a:ea typeface="DM Sans"/>
                <a:cs typeface="DM Sans"/>
                <a:sym typeface="DM Sans"/>
              </a:rPr>
              <a:t>Comment un parti forme-t-il le gouvernement?</a:t>
            </a:r>
            <a:endParaRPr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734175" y="2174975"/>
            <a:ext cx="40110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parti politique avec le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plus grand nombre de sièges forme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généralement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gouvernement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La.le chef.fe du parti au pouvoir devient le.la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premier.ère ministre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9575" y="2174975"/>
            <a:ext cx="2607975" cy="32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217075" y="223475"/>
            <a:ext cx="88422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CA" sz="3300">
                <a:latin typeface="DM Sans"/>
                <a:ea typeface="DM Sans"/>
                <a:cs typeface="DM Sans"/>
                <a:sym typeface="DM Sans"/>
              </a:rPr>
              <a:t>Gouvernement majoritaire ou minoritaire</a:t>
            </a:r>
            <a:endParaRPr sz="3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346300" y="1315126"/>
            <a:ext cx="7886700" cy="20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gouvernement majoritaire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= parti ayant gagné avec plus de la moitié de tous les sièges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(63 ou plus)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3F3F"/>
              </a:buClr>
              <a:buSzPts val="24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gouvernement minoritaire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= parti ayant gagné avec la moitié des sièges ou moins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(62 ou moins)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2027400" y="6028050"/>
            <a:ext cx="50892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None/>
            </a:pPr>
            <a:r>
              <a:rPr lang="en-CA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r>
              <a:rPr b="0" i="0" lang="en-CA" sz="17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 202</a:t>
            </a:r>
            <a:r>
              <a:rPr lang="en-CA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b="0" i="0" lang="en-CA" sz="17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CA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Parti progressiste-conservateur de l’Ontario a formé un gouvernement majoritaire.</a:t>
            </a:r>
            <a:endParaRPr b="0" i="0" sz="17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 b="0" l="777" r="777" t="0"/>
          <a:stretch/>
        </p:blipFill>
        <p:spPr>
          <a:xfrm>
            <a:off x="2513825" y="3570701"/>
            <a:ext cx="3551654" cy="237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343838" y="214481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L'opposition officielle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386850" y="1481250"/>
            <a:ext cx="8299800" cy="50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parti politique qui obtient le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deuxième plus grand nombre de sièges 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forme généralement l'opposition officielle.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La.le chef.fe de ce parti devient la.le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chef.fe de l'opposition officielle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C'est le rôle de l'opposition officielle (et des autres partis d'opposition) de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tenir le gouvernement responsable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de ses actions et de les questionner.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370719" y="229538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CA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Adopter des lois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426425" y="1439175"/>
            <a:ext cx="83085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 adopter une loi, le gouvernement doit avoir l'appui de plus de la moitié des député.e.s de l’Assemblée législative.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Discussion : Qu'est-ce que cela signifie pour un gouvernement </a:t>
            </a: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minoritaire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3050" y="3429000"/>
            <a:ext cx="4642051" cy="261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365852" y="223847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</a:t>
            </a: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iscussion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365850" y="1447479"/>
            <a:ext cx="8193600" cy="25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•"/>
            </a:pPr>
            <a:r>
              <a:rPr lang="en-CA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Êtes-vous surpris.e.s par les résultats de l'élection? Pourquoi ou pourquoi pas?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•"/>
            </a:pPr>
            <a:r>
              <a:rPr lang="en-CA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Qu’est-ce qui a, selon vous, influencé les résultats de l’élection? Pourquoi?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•"/>
            </a:pPr>
            <a:r>
              <a:rPr lang="en-CA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D’après vous, pourquoi les résultats du Vote étudiant sont-ils similaires ou différents des résultats de l’élection générale?</a:t>
            </a:r>
            <a:endParaRPr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3F3F3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3698" y="4661900"/>
            <a:ext cx="1211000" cy="12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N SV 2022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