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embeddedFontLst>
    <p:embeddedFont>
      <p:font typeface="DM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39D88C1-ED01-4577-B323-18AD6930C787}">
  <a:tblStyle styleId="{539D88C1-ED01-4577-B323-18AD6930C7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DMSans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DMSans-italic.fntdata"/><Relationship Id="rId6" Type="http://schemas.openxmlformats.org/officeDocument/2006/relationships/slide" Target="slides/slide1.xml"/><Relationship Id="rId18" Type="http://schemas.openxmlformats.org/officeDocument/2006/relationships/font" Target="fonts/DM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fb3a960ee5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3" name="Google Shape;183;g2fb3a960ee5_0_2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2b96675258_0_2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32b96675258_0_26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1" name="Google Shape;191;g32b96675258_0_2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2b9667525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32b96675258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g32b9667525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2b96675258_0_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32b96675258_0_8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Google Shape;120;g32b96675258_0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25d16b00ca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125d16b00ca_0_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g125d16b00ca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2773c718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122773c7187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g122773c718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2b96675258_0_1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32b96675258_0_16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g32b96675258_0_1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309cb5127_0_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30309cb5127_0_8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30309cb5127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fb3a960ee5_0_1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2fb3a960ee5_0_15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6" name="Google Shape;166;g2fb3a960ee5_0_1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0309cb512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30309cb5127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Google Shape;175;g30309cb512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>
                <a:solidFill>
                  <a:srgbClr val="179FA2"/>
                </a:solidFill>
              </a:rPr>
              <a:t>`</a:t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4">
            <a:alphaModFix/>
          </a:blip>
          <a:srcRect b="12049" l="0" r="0" t="0"/>
          <a:stretch/>
        </p:blipFill>
        <p:spPr>
          <a:xfrm>
            <a:off x="552450" y="469625"/>
            <a:ext cx="2057400" cy="1343108"/>
          </a:xfrm>
          <a:prstGeom prst="rect">
            <a:avLst/>
          </a:prstGeom>
          <a:solidFill>
            <a:srgbClr val="472F92"/>
          </a:solidFill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364301" y="26017"/>
            <a:ext cx="4415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623601" y="2285276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623025" y="370674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9F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 Slide_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0" name="Google Shape;9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>
                <a:solidFill>
                  <a:srgbClr val="179FA2"/>
                </a:solidFill>
              </a:rPr>
              <a:t>`</a:t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 b="11150" l="0" r="0" t="0"/>
          <a:stretch/>
        </p:blipFill>
        <p:spPr>
          <a:xfrm>
            <a:off x="577750" y="496551"/>
            <a:ext cx="1927651" cy="128927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3600"/>
              <a:buFont typeface="Arial"/>
              <a:buNone/>
              <a:defRPr sz="3600">
                <a:solidFill>
                  <a:srgbClr val="FFCD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_5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8" name="Google Shape;9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>
                <a:solidFill>
                  <a:srgbClr val="179FA2"/>
                </a:solidFill>
              </a:rPr>
              <a:t>`</a:t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 rotWithShape="1">
          <a:blip r:embed="rId2">
            <a:alphaModFix/>
          </a:blip>
          <a:srcRect b="11150" l="0" r="0" t="0"/>
          <a:stretch/>
        </p:blipFill>
        <p:spPr>
          <a:xfrm>
            <a:off x="577750" y="496551"/>
            <a:ext cx="1927651" cy="128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3600"/>
              <a:buFont typeface="Arial"/>
              <a:buNone/>
              <a:defRPr sz="3600">
                <a:solidFill>
                  <a:srgbClr val="FFCD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VIX Slide Template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14570" y="1536633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  <a:defRPr sz="2400">
                <a:solidFill>
                  <a:srgbClr val="132E4D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1197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28650" y="1761666"/>
            <a:ext cx="7886700" cy="4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voterinformationservice.elections.on.ca/fr/election/search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8C8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idx="4294967295" type="ctrTitle"/>
          </p:nvPr>
        </p:nvSpPr>
        <p:spPr>
          <a:xfrm>
            <a:off x="382832" y="2523296"/>
            <a:ext cx="8058000" cy="18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>
                <a:latin typeface="DM Sans"/>
                <a:ea typeface="DM Sans"/>
                <a:cs typeface="DM Sans"/>
                <a:sym typeface="DM Sans"/>
              </a:rPr>
              <a:t>DIAPORAMA 6 :</a:t>
            </a:r>
            <a:br>
              <a:rPr lang="en-CA">
                <a:latin typeface="DM Sans"/>
                <a:ea typeface="DM Sans"/>
                <a:cs typeface="DM Sans"/>
                <a:sym typeface="DM Sans"/>
              </a:rPr>
            </a:br>
            <a:r>
              <a:rPr lang="en-CA">
                <a:latin typeface="DM Sans"/>
                <a:ea typeface="DM Sans"/>
                <a:cs typeface="DM Sans"/>
                <a:sym typeface="DM Sans"/>
              </a:rPr>
              <a:t>Mes candidat.e.s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type="title"/>
          </p:nvPr>
        </p:nvSpPr>
        <p:spPr>
          <a:xfrm>
            <a:off x="129000" y="193125"/>
            <a:ext cx="88860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CA" sz="2800">
                <a:latin typeface="DM Sans"/>
                <a:ea typeface="DM Sans"/>
                <a:cs typeface="DM Sans"/>
                <a:sym typeface="DM Sans"/>
              </a:rPr>
              <a:t>Comment trouver sa circonscription électorale?</a:t>
            </a:r>
            <a:endParaRPr sz="3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6" name="Google Shape;186;p26"/>
          <p:cNvSpPr txBox="1"/>
          <p:nvPr>
            <p:ph idx="1" type="body"/>
          </p:nvPr>
        </p:nvSpPr>
        <p:spPr>
          <a:xfrm>
            <a:off x="217075" y="1397050"/>
            <a:ext cx="8572200" cy="16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2E4D"/>
              </a:buClr>
              <a:buSzPct val="109049"/>
              <a:buNone/>
            </a:pPr>
            <a:r>
              <a:rPr lang="en-CA" sz="2567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Utilisez le </a:t>
            </a:r>
            <a:r>
              <a:rPr i="1" lang="en-CA" sz="2567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Service d’information aux électeurs </a:t>
            </a:r>
            <a:r>
              <a:rPr lang="en-CA" sz="2567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d’Élections Ontario pour chercher votre circonscription électorale en inscrivant votre adresse : </a:t>
            </a:r>
            <a:r>
              <a:rPr lang="en-CA" sz="2550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3"/>
              </a:rPr>
              <a:t>https://voterinformationservice.elections.on.ca/fr/election/search</a:t>
            </a:r>
            <a:r>
              <a:rPr lang="en-CA" sz="255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255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2E4D"/>
              </a:buClr>
              <a:buSzPct val="127272"/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87" name="Google Shape;18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999" y="3192700"/>
            <a:ext cx="7806350" cy="302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/>
          <p:nvPr>
            <p:ph idx="1" type="body"/>
          </p:nvPr>
        </p:nvSpPr>
        <p:spPr>
          <a:xfrm>
            <a:off x="332250" y="1469300"/>
            <a:ext cx="8368800" cy="24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Imagine que tu recrutes l'un.e de ces candidat.e.s pour un emploi. Qu’aimerais-tu savoir à propos de cette personne?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Quelles informations t'aideraient à évaluer les candidat.e.s?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Quels sont les enjeux que tu souhaiterais voir traités dans la communauté?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4" name="Google Shape;194;p27"/>
          <p:cNvSpPr txBox="1"/>
          <p:nvPr>
            <p:ph type="title"/>
          </p:nvPr>
        </p:nvSpPr>
        <p:spPr>
          <a:xfrm>
            <a:off x="332238" y="673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CA" sz="3400">
                <a:latin typeface="DM Sans"/>
                <a:ea typeface="DM Sans"/>
                <a:cs typeface="DM Sans"/>
                <a:sym typeface="DM Sans"/>
              </a:rPr>
              <a:t>Découvrir les candidat.e.s</a:t>
            </a:r>
            <a:endParaRPr sz="3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95" name="Google Shape;19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8525" y="4047000"/>
            <a:ext cx="2077050" cy="206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361725" y="73625"/>
            <a:ext cx="8474400" cy="10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CA" sz="3400">
                <a:latin typeface="DM Sans"/>
                <a:ea typeface="DM Sans"/>
                <a:cs typeface="DM Sans"/>
                <a:sym typeface="DM Sans"/>
              </a:rPr>
              <a:t>Qu’est-ce qu’un système électoral?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307950" y="1563675"/>
            <a:ext cx="8528100" cy="19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 système électoral (ou mode de scrutin) est la manière dont les électeur.rice.s peuvent exprimer leur choix et la façon de déterminer les résultats.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Il existe plusieurs types de scrutins dans le monde.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descr="Image result for election campaigns canada" id="115" name="Google Shape;115;p18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7087" y="3839900"/>
            <a:ext cx="4850225" cy="242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361725" y="73625"/>
            <a:ext cx="8474400" cy="10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CA" sz="3400">
                <a:latin typeface="DM Sans"/>
                <a:ea typeface="DM Sans"/>
                <a:cs typeface="DM Sans"/>
                <a:sym typeface="DM Sans"/>
              </a:rPr>
              <a:t>Quel est notre mode de scrutin?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307975" y="1467775"/>
            <a:ext cx="8528100" cy="21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La Nouvelle-Écosse a recours à un 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système uninominal majoritaire à un tour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ou 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système majoritaire uninominal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b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Un.e seul.e député.e 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est élu.e par circonscription.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électeur.rice.s ne peuvent choisir qu'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un.e seul.e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candidat.e sur leur bulletin de vote.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SzPts val="2200"/>
              <a:buFont typeface="DM Sans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La.le candidat.e qui reçoit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le plus de voix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l'emporte.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descr="Image result for election campaigns canada" id="124" name="Google Shape;124;p19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9475" y="4105500"/>
            <a:ext cx="4085048" cy="235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327025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CA" sz="3400">
                <a:latin typeface="DM Sans"/>
                <a:ea typeface="DM Sans"/>
                <a:cs typeface="DM Sans"/>
                <a:sym typeface="DM Sans"/>
              </a:rPr>
              <a:t>Qu’est ce qu’un.e candidat.e?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327025" y="13868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Une personne qui 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se présente à une élection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ou qui concourt pour le poste de représentant.e élu.e s'appelle un.e candidat.e.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Au niveau provincial, la plupart des candidat.e.s sont associé.e.s à un parti politique.</a:t>
            </a:r>
            <a:endParaRPr sz="22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descr="Image result for election campaigns canada" id="133" name="Google Shape;133;p20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0975" y="3794975"/>
            <a:ext cx="4721676" cy="265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361725" y="73625"/>
            <a:ext cx="8474400" cy="10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CA" sz="3400">
                <a:latin typeface="DM Sans"/>
                <a:ea typeface="DM Sans"/>
                <a:cs typeface="DM Sans"/>
                <a:sym typeface="DM Sans"/>
              </a:rPr>
              <a:t>Le bulletin de vote : un choix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307975" y="1563700"/>
            <a:ext cx="8366700" cy="41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latin typeface="DM Sans"/>
                <a:ea typeface="DM Sans"/>
                <a:cs typeface="DM Sans"/>
                <a:sym typeface="DM Sans"/>
              </a:rPr>
              <a:t>                                                  </a:t>
            </a:r>
            <a:endParaRPr sz="2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descr="Image result for election campaigns canada" id="142" name="Google Shape;142;p21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 b="1454" l="0" r="744" t="1599"/>
          <a:stretch/>
        </p:blipFill>
        <p:spPr>
          <a:xfrm>
            <a:off x="2326988" y="1626925"/>
            <a:ext cx="4543875" cy="38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361725" y="73625"/>
            <a:ext cx="8474400" cy="10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CA" sz="3400">
                <a:latin typeface="DM Sans"/>
                <a:ea typeface="DM Sans"/>
                <a:cs typeface="DM Sans"/>
                <a:sym typeface="DM Sans"/>
              </a:rPr>
              <a:t>Le résultat : Un.e candidat.e l’emporte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descr="Image result for election campaigns canada" id="150" name="Google Shape;150;p22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1" name="Google Shape;151;p22"/>
          <p:cNvGraphicFramePr/>
          <p:nvPr/>
        </p:nvGraphicFramePr>
        <p:xfrm>
          <a:off x="460375" y="1550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{539D88C1-ED01-4577-B323-18AD6930C787}</a:tableStyleId>
              </a:tblPr>
              <a:tblGrid>
                <a:gridCol w="5215475"/>
                <a:gridCol w="2876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CA" sz="22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CANDIDAT.E</a:t>
                      </a:r>
                      <a:endParaRPr sz="22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CA" sz="22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NOMBRE DE VOTES</a:t>
                      </a:r>
                      <a:endParaRPr sz="220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2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Barry Barnes (Parti Banane) 	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2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540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2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Bernard Blum (Parti Bleuet)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2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215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2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Ingrid Irving (Indépendant)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2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534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2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Priya Prakash (Parti Prune)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2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311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460375" y="4460300"/>
            <a:ext cx="67089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Barry gagne, car il a remporté 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 plus de votes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(540).</a:t>
            </a:r>
            <a:endParaRPr sz="2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mage result for election campaigns canada" id="158" name="Google Shape;158;p23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result for election campaigns canada" id="159" name="Google Shape;159;p23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361725" y="73625"/>
            <a:ext cx="8474400" cy="10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3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Les circonscriptions de l’</a:t>
            </a:r>
            <a:r>
              <a:rPr b="1" lang="en-CA" sz="3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Ontario </a:t>
            </a:r>
            <a:endParaRPr b="1" sz="36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361725" y="1803825"/>
            <a:ext cx="4710000" cy="42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DM Sans"/>
              <a:buChar char="•"/>
            </a:pPr>
            <a:r>
              <a:rPr lang="en-CA" sz="2500">
                <a:latin typeface="DM Sans"/>
                <a:ea typeface="DM Sans"/>
                <a:cs typeface="DM Sans"/>
                <a:sym typeface="DM Sans"/>
              </a:rPr>
              <a:t>Chaque circonscription a des limites bien définies.</a:t>
            </a:r>
            <a:endParaRPr sz="25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DM Sans"/>
              <a:buChar char="•"/>
            </a:pPr>
            <a:r>
              <a:rPr lang="en-CA" sz="2500">
                <a:latin typeface="DM Sans"/>
                <a:ea typeface="DM Sans"/>
                <a:cs typeface="DM Sans"/>
                <a:sym typeface="DM Sans"/>
              </a:rPr>
              <a:t>Le nombre de circonscriptions électorales peut varier dans le temps.</a:t>
            </a:r>
            <a:endParaRPr sz="2500"/>
          </a:p>
          <a:p>
            <a:pPr indent="0" lvl="0" marL="8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DM Sans"/>
              <a:buChar char="•"/>
            </a:pPr>
            <a:r>
              <a:rPr lang="en-CA" sz="2500">
                <a:latin typeface="DM Sans"/>
                <a:ea typeface="DM Sans"/>
                <a:cs typeface="DM Sans"/>
                <a:sym typeface="DM Sans"/>
              </a:rPr>
              <a:t>Il y a</a:t>
            </a:r>
            <a:r>
              <a:rPr b="0" i="0" lang="en-CA" sz="25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b="1" lang="en-CA" sz="2500">
                <a:latin typeface="DM Sans"/>
                <a:ea typeface="DM Sans"/>
                <a:cs typeface="DM Sans"/>
                <a:sym typeface="DM Sans"/>
              </a:rPr>
              <a:t>124 circonscriptions </a:t>
            </a:r>
            <a:r>
              <a:rPr lang="en-CA" sz="2500">
                <a:latin typeface="DM Sans"/>
                <a:ea typeface="DM Sans"/>
                <a:cs typeface="DM Sans"/>
                <a:sym typeface="DM Sans"/>
              </a:rPr>
              <a:t>pour l’élection provinciale de 2025.</a:t>
            </a:r>
            <a:endParaRPr sz="25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62" name="Google Shape;16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5575" y="2388500"/>
            <a:ext cx="3747773" cy="30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type="title"/>
          </p:nvPr>
        </p:nvSpPr>
        <p:spPr>
          <a:xfrm>
            <a:off x="361725" y="73625"/>
            <a:ext cx="8474400" cy="10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3200">
                <a:latin typeface="DM Sans"/>
                <a:ea typeface="DM Sans"/>
                <a:cs typeface="DM Sans"/>
                <a:sym typeface="DM Sans"/>
              </a:rPr>
              <a:t>Les circonscriptions de l’</a:t>
            </a:r>
            <a:r>
              <a:rPr lang="en-CA" sz="3400">
                <a:latin typeface="DM Sans"/>
                <a:ea typeface="DM Sans"/>
                <a:cs typeface="DM Sans"/>
                <a:sym typeface="DM Sans"/>
              </a:rPr>
              <a:t>Ontario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9" name="Google Shape;169;p24"/>
          <p:cNvSpPr txBox="1"/>
          <p:nvPr>
            <p:ph idx="1" type="body"/>
          </p:nvPr>
        </p:nvSpPr>
        <p:spPr>
          <a:xfrm>
            <a:off x="467929" y="1572674"/>
            <a:ext cx="8262000" cy="45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CA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Selon toi, quels facteurs influencent la forme et la taille des circonscriptions?</a:t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descr="Image result for election campaigns canada" id="170" name="Google Shape;170;p24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4"/>
          <p:cNvPicPr preferRelativeResize="0"/>
          <p:nvPr/>
        </p:nvPicPr>
        <p:blipFill rotWithShape="1">
          <a:blip r:embed="rId3">
            <a:alphaModFix/>
          </a:blip>
          <a:srcRect b="2709" l="0" r="0" t="-2710"/>
          <a:stretch/>
        </p:blipFill>
        <p:spPr>
          <a:xfrm>
            <a:off x="1931737" y="3222000"/>
            <a:ext cx="5280525" cy="202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mage result for election campaigns canada" id="177" name="Google Shape;177;p25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5"/>
          <p:cNvSpPr txBox="1"/>
          <p:nvPr>
            <p:ph type="title"/>
          </p:nvPr>
        </p:nvSpPr>
        <p:spPr>
          <a:xfrm>
            <a:off x="361725" y="73625"/>
            <a:ext cx="8474400" cy="10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CA" sz="3400">
                <a:latin typeface="DM Sans"/>
                <a:ea typeface="DM Sans"/>
                <a:cs typeface="DM Sans"/>
                <a:sym typeface="DM Sans"/>
              </a:rPr>
              <a:t>Comparer les circonscriptions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155575" y="1405450"/>
            <a:ext cx="4839000" cy="4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La taille des circonscription est déterminée par :</a:t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●"/>
            </a:pPr>
            <a:r>
              <a:rPr lang="en-CA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la taille de la population</a:t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●"/>
            </a:pPr>
            <a:r>
              <a:rPr lang="en-CA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des facteurs géographiques</a:t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●"/>
            </a:pPr>
            <a:r>
              <a:rPr lang="en-CA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des facteurs sociaux (langue et culture)</a:t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L’objectif est que le nombre de personnes représentées dans chaque circonscription soit aussi égal que possible, afin que toutes les voix comptent autant les unes les autres.</a:t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80" name="Google Shape;18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4625" y="2414550"/>
            <a:ext cx="3912750" cy="2270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N SV 2022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