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9144000"/>
  <p:notesSz cx="6858000" cy="9144000"/>
  <p:embeddedFontLst>
    <p:embeddedFont>
      <p:font typeface="DM Sans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DMSans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schemas.openxmlformats.org/officeDocument/2006/relationships/font" Target="fonts/DMSans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DMSans-bold.fntdata"/><Relationship Id="rId6" Type="http://schemas.openxmlformats.org/officeDocument/2006/relationships/slide" Target="slides/slide2.xml"/><Relationship Id="rId18" Type="http://schemas.openxmlformats.org/officeDocument/2006/relationships/font" Target="fonts/DMSans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7" name="Google Shape;9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28d4581aee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4" name="Google Shape;174;g228d4581aee_0_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f84bbd0bd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0" name="Google Shape;180;g2f84bbd0bd3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7" name="Google Shape;187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2b8db4504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2" name="Google Shape;102;g32b8db4504b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f84bbd0bd3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9" name="Google Shape;109;g2f84bbd0bd3_0_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f84bbd0bd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6" name="Google Shape;116;g2f84bbd0bd3_0_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2b8db4504b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3" name="Google Shape;123;g32b8db4504b_0_8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2b8db4504b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0" name="Google Shape;130;g32b8db4504b_0_16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2b8db4504b_0_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7" name="Google Shape;137;g32b8db4504b_0_3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2287089ca7_1_10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g12287089ca7_1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fb0c922e01_0_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g2fb0c922e0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340" y="344156"/>
            <a:ext cx="1927657" cy="1451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8584" y="5175849"/>
            <a:ext cx="1117062" cy="133231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72F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179FA2"/>
                </a:solidFill>
              </a:rPr>
              <a:t>`</a:t>
            </a:r>
            <a:endParaRPr b="0" i="0" sz="1400" u="none" cap="none" strike="noStrike">
              <a:solidFill>
                <a:srgbClr val="179F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4">
            <a:alphaModFix/>
          </a:blip>
          <a:srcRect b="12049" l="0" r="0" t="0"/>
          <a:stretch/>
        </p:blipFill>
        <p:spPr>
          <a:xfrm>
            <a:off x="552450" y="469625"/>
            <a:ext cx="2057400" cy="1343108"/>
          </a:xfrm>
          <a:prstGeom prst="rect">
            <a:avLst/>
          </a:prstGeom>
          <a:solidFill>
            <a:srgbClr val="472F92"/>
          </a:solidFill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2364301" y="26017"/>
            <a:ext cx="4415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4623601" y="2285276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623025" y="370674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0" name="Google Shape;80;p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79FA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79F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340" y="344156"/>
            <a:ext cx="1927657" cy="1451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8584" y="5175849"/>
            <a:ext cx="1117062" cy="1332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1_Title Slide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 txBox="1"/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4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14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 Slide_2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p15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0" name="Google Shape;90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340" y="344156"/>
            <a:ext cx="1927657" cy="1451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8584" y="5175849"/>
            <a:ext cx="1117062" cy="1332317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72F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179FA2"/>
                </a:solidFill>
              </a:rPr>
              <a:t>`</a:t>
            </a:r>
            <a:endParaRPr b="0" i="0" sz="1400" u="none" cap="none" strike="noStrike">
              <a:solidFill>
                <a:srgbClr val="179F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5"/>
          <p:cNvPicPr preferRelativeResize="0"/>
          <p:nvPr/>
        </p:nvPicPr>
        <p:blipFill rotWithShape="1">
          <a:blip r:embed="rId2">
            <a:alphaModFix/>
          </a:blip>
          <a:srcRect b="11150" l="0" r="0" t="0"/>
          <a:stretch/>
        </p:blipFill>
        <p:spPr>
          <a:xfrm>
            <a:off x="577750" y="496551"/>
            <a:ext cx="1927651" cy="128927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5"/>
          <p:cNvSpPr txBox="1"/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3600"/>
              <a:buFont typeface="Arial"/>
              <a:buNone/>
              <a:defRPr sz="3600">
                <a:solidFill>
                  <a:srgbClr val="FFCD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VIX Slide Template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14570" y="1536633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628650" y="1465545"/>
            <a:ext cx="7886700" cy="4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623888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623888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2400"/>
              <a:buNone/>
              <a:defRPr sz="2400">
                <a:solidFill>
                  <a:srgbClr val="132E4D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629841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629842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629842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9144000" cy="1197000"/>
          </a:xfrm>
          <a:prstGeom prst="rect">
            <a:avLst/>
          </a:prstGeom>
          <a:solidFill>
            <a:srgbClr val="472F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628650" y="1761666"/>
            <a:ext cx="7886700" cy="44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132E4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132E4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132E4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32E4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32E4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jpg"/><Relationship Id="rId4" Type="http://schemas.openxmlformats.org/officeDocument/2006/relationships/image" Target="../media/image13.jpg"/><Relationship Id="rId5" Type="http://schemas.openxmlformats.org/officeDocument/2006/relationships/image" Target="../media/image19.jpg"/><Relationship Id="rId6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5" Type="http://schemas.openxmlformats.org/officeDocument/2006/relationships/image" Target="../media/image17.jpg"/><Relationship Id="rId6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6.png"/><Relationship Id="rId6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8C8F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/>
          <p:nvPr>
            <p:ph idx="4294967295" type="ctrTitle"/>
          </p:nvPr>
        </p:nvSpPr>
        <p:spPr>
          <a:xfrm>
            <a:off x="629529" y="1673348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4000">
                <a:latin typeface="DM Sans"/>
                <a:ea typeface="DM Sans"/>
                <a:cs typeface="DM Sans"/>
                <a:sym typeface="DM Sans"/>
              </a:rPr>
              <a:t>DIAPORAMA 5 :</a:t>
            </a:r>
            <a:br>
              <a:rPr lang="en-US" sz="4000">
                <a:latin typeface="DM Sans"/>
                <a:ea typeface="DM Sans"/>
                <a:cs typeface="DM Sans"/>
                <a:sym typeface="DM Sans"/>
              </a:rPr>
            </a:br>
            <a:r>
              <a:rPr lang="en-US" sz="4000">
                <a:latin typeface="DM Sans"/>
                <a:ea typeface="DM Sans"/>
                <a:cs typeface="DM Sans"/>
                <a:sym typeface="DM Sans"/>
              </a:rPr>
              <a:t>Les partis politiques</a:t>
            </a:r>
            <a:endParaRPr sz="4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/>
          <p:nvPr>
            <p:ph type="title"/>
          </p:nvPr>
        </p:nvSpPr>
        <p:spPr>
          <a:xfrm>
            <a:off x="356269" y="179312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</a:pPr>
            <a:r>
              <a:rPr lang="en-US">
                <a:latin typeface="DM Sans"/>
                <a:ea typeface="DM Sans"/>
                <a:cs typeface="DM Sans"/>
                <a:sym typeface="DM Sans"/>
              </a:rPr>
              <a:t>Le savez-vous?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3" name="Google Shape;163;p25"/>
          <p:cNvSpPr txBox="1"/>
          <p:nvPr>
            <p:ph idx="1" type="body"/>
          </p:nvPr>
        </p:nvSpPr>
        <p:spPr>
          <a:xfrm>
            <a:off x="409950" y="1301038"/>
            <a:ext cx="8324100" cy="11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Quel parti a formé le gouvernement après les dernières élections provinciales de 2022</a:t>
            </a:r>
            <a:r>
              <a:rPr lang="en-US" sz="25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? </a:t>
            </a:r>
            <a:r>
              <a:rPr lang="en-US" sz="2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Qui est devenu premier.ère ministre</a:t>
            </a:r>
            <a:r>
              <a:rPr lang="en-US" sz="25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?</a:t>
            </a:r>
            <a:endParaRPr sz="25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4" name="Google Shape;164;p25"/>
          <p:cNvSpPr txBox="1"/>
          <p:nvPr/>
        </p:nvSpPr>
        <p:spPr>
          <a:xfrm>
            <a:off x="356275" y="5589325"/>
            <a:ext cx="13101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US">
                <a:latin typeface="DM Sans"/>
                <a:ea typeface="DM Sans"/>
                <a:cs typeface="DM Sans"/>
                <a:sym typeface="DM Sans"/>
              </a:rPr>
              <a:t>Doug Ford,</a:t>
            </a:r>
            <a:endParaRPr b="1"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>
                <a:latin typeface="DM Sans"/>
                <a:ea typeface="DM Sans"/>
                <a:cs typeface="DM Sans"/>
                <a:sym typeface="DM Sans"/>
              </a:rPr>
              <a:t>Parti progressiste-conservateur de l'Ontario</a:t>
            </a:r>
            <a:endParaRPr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5" name="Google Shape;165;p25"/>
          <p:cNvSpPr txBox="1"/>
          <p:nvPr/>
        </p:nvSpPr>
        <p:spPr>
          <a:xfrm>
            <a:off x="4626149" y="5589325"/>
            <a:ext cx="2114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DM Sans"/>
                <a:ea typeface="DM Sans"/>
                <a:cs typeface="DM Sans"/>
                <a:sym typeface="DM Sans"/>
              </a:rPr>
              <a:t>Steven Del Duca,</a:t>
            </a:r>
            <a:endParaRPr b="1"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DM Sans"/>
                <a:ea typeface="DM Sans"/>
                <a:cs typeface="DM Sans"/>
                <a:sym typeface="DM Sans"/>
              </a:rPr>
              <a:t>Parti libéral de l'Ontario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6" name="Google Shape;166;p25"/>
          <p:cNvSpPr txBox="1"/>
          <p:nvPr/>
        </p:nvSpPr>
        <p:spPr>
          <a:xfrm>
            <a:off x="2447111" y="5589325"/>
            <a:ext cx="21348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DM Sans"/>
                <a:ea typeface="DM Sans"/>
                <a:cs typeface="DM Sans"/>
                <a:sym typeface="DM Sans"/>
              </a:rPr>
              <a:t>Andrew Horvath,</a:t>
            </a:r>
            <a:endParaRPr b="1"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DM Sans"/>
                <a:ea typeface="DM Sans"/>
                <a:cs typeface="DM Sans"/>
                <a:sym typeface="DM Sans"/>
              </a:rPr>
              <a:t>Nouveau Parti démocratique de l'Ontario</a:t>
            </a:r>
            <a:endParaRPr b="1"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67" name="Google Shape;16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824" y="2800267"/>
            <a:ext cx="2067562" cy="2654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5"/>
          <p:cNvPicPr preferRelativeResize="0"/>
          <p:nvPr/>
        </p:nvPicPr>
        <p:blipFill rotWithShape="1">
          <a:blip r:embed="rId4">
            <a:alphaModFix/>
          </a:blip>
          <a:srcRect b="1978" l="0" r="0" t="1987"/>
          <a:stretch/>
        </p:blipFill>
        <p:spPr>
          <a:xfrm>
            <a:off x="2498694" y="2802278"/>
            <a:ext cx="2067562" cy="2650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5"/>
          <p:cNvPicPr preferRelativeResize="0"/>
          <p:nvPr/>
        </p:nvPicPr>
        <p:blipFill rotWithShape="1">
          <a:blip r:embed="rId5">
            <a:alphaModFix/>
          </a:blip>
          <a:srcRect b="1765" l="0" r="0" t="1774"/>
          <a:stretch/>
        </p:blipFill>
        <p:spPr>
          <a:xfrm>
            <a:off x="4648181" y="2759926"/>
            <a:ext cx="2087934" cy="2686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18042" y="2755475"/>
            <a:ext cx="1867882" cy="2695097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5"/>
          <p:cNvSpPr txBox="1"/>
          <p:nvPr/>
        </p:nvSpPr>
        <p:spPr>
          <a:xfrm>
            <a:off x="6766521" y="5589325"/>
            <a:ext cx="2114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DM Sans"/>
                <a:ea typeface="DM Sans"/>
                <a:cs typeface="DM Sans"/>
                <a:sym typeface="DM Sans"/>
              </a:rPr>
              <a:t>Mike Schreiner,</a:t>
            </a:r>
            <a:endParaRPr b="1"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DM Sans"/>
                <a:ea typeface="DM Sans"/>
                <a:cs typeface="DM Sans"/>
                <a:sym typeface="DM Sans"/>
              </a:rPr>
              <a:t>Parti vert de l'Ontario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6"/>
          <p:cNvSpPr txBox="1"/>
          <p:nvPr>
            <p:ph type="title"/>
          </p:nvPr>
        </p:nvSpPr>
        <p:spPr>
          <a:xfrm>
            <a:off x="233880" y="245082"/>
            <a:ext cx="8988000" cy="82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en-US" sz="3100">
                <a:latin typeface="DM Sans"/>
                <a:ea typeface="DM Sans"/>
                <a:cs typeface="DM Sans"/>
                <a:sym typeface="DM Sans"/>
              </a:rPr>
              <a:t>Résultats des élections provinciales de 2022</a:t>
            </a:r>
            <a:endParaRPr sz="3400"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77" name="Google Shape;17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750" y="2514370"/>
            <a:ext cx="7910500" cy="292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"/>
          <p:cNvSpPr txBox="1"/>
          <p:nvPr>
            <p:ph type="title"/>
          </p:nvPr>
        </p:nvSpPr>
        <p:spPr>
          <a:xfrm>
            <a:off x="349455" y="245082"/>
            <a:ext cx="8988000" cy="82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en-US" sz="3100">
                <a:latin typeface="DM Sans"/>
                <a:ea typeface="DM Sans"/>
                <a:cs typeface="DM Sans"/>
                <a:sym typeface="DM Sans"/>
              </a:rPr>
              <a:t>Résultats des élections provinciales de 2022</a:t>
            </a:r>
            <a:endParaRPr sz="34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83" name="Google Shape;183;p27"/>
          <p:cNvSpPr txBox="1"/>
          <p:nvPr/>
        </p:nvSpPr>
        <p:spPr>
          <a:xfrm>
            <a:off x="478475" y="5346650"/>
            <a:ext cx="8283300" cy="13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 Parti progressiste-conservateur de l'Ontario a formé le gouvernement après les élections de 2022.</a:t>
            </a:r>
            <a:r>
              <a:rPr lang="en-US" sz="2200"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200">
                <a:latin typeface="DM Sans"/>
                <a:ea typeface="DM Sans"/>
                <a:cs typeface="DM Sans"/>
                <a:sym typeface="DM Sans"/>
              </a:rPr>
              <a:t>Ils sont le parti au pouvoir en Ontario depuis 2018.</a:t>
            </a:r>
            <a:endParaRPr sz="2200"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84" name="Google Shape;184;p27"/>
          <p:cNvPicPr preferRelativeResize="0"/>
          <p:nvPr/>
        </p:nvPicPr>
        <p:blipFill rotWithShape="1">
          <a:blip r:embed="rId3">
            <a:alphaModFix/>
          </a:blip>
          <a:srcRect b="0" l="17148" r="17148" t="0"/>
          <a:stretch/>
        </p:blipFill>
        <p:spPr>
          <a:xfrm>
            <a:off x="2510475" y="1300450"/>
            <a:ext cx="3893802" cy="3893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8"/>
          <p:cNvSpPr txBox="1"/>
          <p:nvPr>
            <p:ph type="title"/>
          </p:nvPr>
        </p:nvSpPr>
        <p:spPr>
          <a:xfrm>
            <a:off x="408843" y="178709"/>
            <a:ext cx="7886700" cy="82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en-US" sz="3400">
                <a:latin typeface="DM Sans"/>
                <a:ea typeface="DM Sans"/>
                <a:cs typeface="DM Sans"/>
                <a:sym typeface="DM Sans"/>
              </a:rPr>
              <a:t>Discussion</a:t>
            </a:r>
            <a:endParaRPr sz="34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90" name="Google Shape;190;p28"/>
          <p:cNvSpPr txBox="1"/>
          <p:nvPr>
            <p:ph idx="1" type="body"/>
          </p:nvPr>
        </p:nvSpPr>
        <p:spPr>
          <a:xfrm>
            <a:off x="479175" y="1376025"/>
            <a:ext cx="8257500" cy="30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Comment s’informer sur les partis politiques?</a:t>
            </a:r>
            <a:endParaRPr sz="27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Que voulons-nous savoir avant de décider pour qui voter?</a:t>
            </a:r>
            <a:endParaRPr sz="22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50800" lvl="0" marL="228600" rtl="0" algn="l">
              <a:lnSpc>
                <a:spcPct val="107142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91" name="Google Shape;19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775" y="3781960"/>
            <a:ext cx="2203400" cy="2864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7496" y="3784130"/>
            <a:ext cx="2203400" cy="2860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08203" y="3738428"/>
            <a:ext cx="2225111" cy="2898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20623" y="3733625"/>
            <a:ext cx="1990602" cy="2908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>
            <p:ph type="title"/>
          </p:nvPr>
        </p:nvSpPr>
        <p:spPr>
          <a:xfrm>
            <a:off x="354104" y="221431"/>
            <a:ext cx="7886700" cy="82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en-US" sz="3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Question guide</a:t>
            </a:r>
            <a:endParaRPr sz="3400"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05" name="Google Shape;1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9150" y="3647225"/>
            <a:ext cx="4285675" cy="236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7"/>
          <p:cNvSpPr txBox="1"/>
          <p:nvPr/>
        </p:nvSpPr>
        <p:spPr>
          <a:xfrm>
            <a:off x="307975" y="1487500"/>
            <a:ext cx="8283300" cy="26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2900">
                <a:latin typeface="DM Sans"/>
                <a:ea typeface="DM Sans"/>
                <a:cs typeface="DM Sans"/>
                <a:sym typeface="DM Sans"/>
              </a:rPr>
              <a:t>Comment fonctionnent les élections provinciales?</a:t>
            </a:r>
            <a:endParaRPr sz="29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/>
          <p:nvPr>
            <p:ph type="title"/>
          </p:nvPr>
        </p:nvSpPr>
        <p:spPr>
          <a:xfrm>
            <a:off x="354104" y="221431"/>
            <a:ext cx="7886700" cy="82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en-US" sz="3400">
                <a:latin typeface="DM Sans"/>
                <a:ea typeface="DM Sans"/>
                <a:cs typeface="DM Sans"/>
                <a:sym typeface="DM Sans"/>
              </a:rPr>
              <a:t>Démocratie parlementaire</a:t>
            </a:r>
            <a:endParaRPr sz="34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2" name="Google Shape;112;p18"/>
          <p:cNvSpPr txBox="1"/>
          <p:nvPr>
            <p:ph idx="1" type="body"/>
          </p:nvPr>
        </p:nvSpPr>
        <p:spPr>
          <a:xfrm>
            <a:off x="354101" y="1455225"/>
            <a:ext cx="7886700" cy="45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L’Ontario est une démocratie parlementaire, ce qui signifie que nous élisons des personnes pour nous représenter à </a:t>
            </a: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Toronto, au sein de notre assemblée législative provinciale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(Queen’s Park). 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None/>
            </a:pPr>
            <a:r>
              <a:t/>
            </a:r>
            <a:endParaRPr sz="11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br>
              <a:rPr lang="en-US">
                <a:solidFill>
                  <a:srgbClr val="3F3F3F"/>
                </a:solidFill>
              </a:rPr>
            </a:b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7142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88900" lvl="0" marL="228600" rtl="0" algn="l">
              <a:lnSpc>
                <a:spcPct val="136363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200"/>
              <a:buNone/>
            </a:pPr>
            <a:r>
              <a:t/>
            </a:r>
            <a:endParaRPr sz="2200">
              <a:solidFill>
                <a:srgbClr val="000000"/>
              </a:solidFill>
            </a:endParaRPr>
          </a:p>
        </p:txBody>
      </p:sp>
      <p:pic>
        <p:nvPicPr>
          <p:cNvPr id="113" name="Google Shape;113;p18"/>
          <p:cNvPicPr preferRelativeResize="0"/>
          <p:nvPr/>
        </p:nvPicPr>
        <p:blipFill rotWithShape="1">
          <a:blip r:embed="rId3">
            <a:alphaModFix/>
          </a:blip>
          <a:srcRect b="0" l="10286" r="10278" t="0"/>
          <a:stretch/>
        </p:blipFill>
        <p:spPr>
          <a:xfrm>
            <a:off x="2131126" y="3413125"/>
            <a:ext cx="4332648" cy="3068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/>
          <p:nvPr>
            <p:ph type="title"/>
          </p:nvPr>
        </p:nvSpPr>
        <p:spPr>
          <a:xfrm>
            <a:off x="354100" y="221425"/>
            <a:ext cx="8454900" cy="82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en-US" sz="3400">
                <a:latin typeface="DM Sans"/>
                <a:ea typeface="DM Sans"/>
                <a:cs typeface="DM Sans"/>
                <a:sym typeface="DM Sans"/>
              </a:rPr>
              <a:t>Une province, 124 courses électorales</a:t>
            </a:r>
            <a:endParaRPr sz="34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9" name="Google Shape;119;p19"/>
          <p:cNvSpPr txBox="1"/>
          <p:nvPr>
            <p:ph idx="1" type="body"/>
          </p:nvPr>
        </p:nvSpPr>
        <p:spPr>
          <a:xfrm>
            <a:off x="354100" y="1379025"/>
            <a:ext cx="8262000" cy="45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La province est divisée en zones géographiques plus petites appelées </a:t>
            </a:r>
            <a:r>
              <a:rPr b="1"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circonscriptions</a:t>
            </a: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. Pendant une élection provinciale, chaque circonscription tient sa propre course électorale. 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None/>
            </a:pPr>
            <a:r>
              <a:t/>
            </a:r>
            <a:endParaRPr sz="11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br>
              <a:rPr lang="en-US">
                <a:solidFill>
                  <a:srgbClr val="3F3F3F"/>
                </a:solidFill>
              </a:rPr>
            </a:b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7142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88900" lvl="0" marL="228600" rtl="0" algn="l">
              <a:lnSpc>
                <a:spcPct val="136363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200"/>
              <a:buNone/>
            </a:pPr>
            <a:r>
              <a:t/>
            </a:r>
            <a:endParaRPr sz="2200">
              <a:solidFill>
                <a:srgbClr val="000000"/>
              </a:solidFill>
            </a:endParaRPr>
          </a:p>
        </p:txBody>
      </p:sp>
      <p:pic>
        <p:nvPicPr>
          <p:cNvPr id="120" name="Google Shape;12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9750" y="2830750"/>
            <a:ext cx="4617651" cy="3778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/>
          <p:nvPr>
            <p:ph type="title"/>
          </p:nvPr>
        </p:nvSpPr>
        <p:spPr>
          <a:xfrm>
            <a:off x="354104" y="221431"/>
            <a:ext cx="7886700" cy="82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en-US" sz="3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Partis politiques</a:t>
            </a:r>
            <a:endParaRPr sz="34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6" name="Google Shape;126;p20"/>
          <p:cNvSpPr txBox="1"/>
          <p:nvPr>
            <p:ph idx="1" type="body"/>
          </p:nvPr>
        </p:nvSpPr>
        <p:spPr>
          <a:xfrm>
            <a:off x="354100" y="1379025"/>
            <a:ext cx="8127300" cy="45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"/>
              <a:buChar char="•"/>
            </a:pPr>
            <a:r>
              <a:rPr lang="en-US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Un parti politique regroupe des personnes qui partagent les </a:t>
            </a:r>
            <a:r>
              <a:rPr b="1" lang="en-US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mêmes points de vue</a:t>
            </a:r>
            <a:r>
              <a:rPr lang="en-US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et les </a:t>
            </a:r>
            <a:r>
              <a:rPr b="1" lang="en-US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mêmes idées</a:t>
            </a:r>
            <a:r>
              <a:rPr lang="en-US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sur la société.</a:t>
            </a:r>
            <a:endParaRPr sz="21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"/>
              <a:buChar char="•"/>
            </a:pPr>
            <a:r>
              <a:rPr lang="en-US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Chaque parti politique a un.e </a:t>
            </a:r>
            <a:r>
              <a:rPr b="1" lang="en-US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chef.fe</a:t>
            </a:r>
            <a:r>
              <a:rPr lang="en-US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, choisi.e par les membres du parti.</a:t>
            </a:r>
            <a:endParaRPr sz="21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"/>
              <a:buChar char="•"/>
            </a:pPr>
            <a:r>
              <a:rPr lang="en-US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Les partis politiques choisissent des personnes qui les représentent dans chaque circonscription. Ces personnes sont appelées</a:t>
            </a:r>
            <a:r>
              <a:rPr b="1" lang="en-US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candidat.e.s</a:t>
            </a:r>
            <a:r>
              <a:rPr lang="en-US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sz="21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None/>
            </a:pPr>
            <a:r>
              <a:t/>
            </a:r>
            <a:endParaRPr sz="11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br>
              <a:rPr lang="en-US">
                <a:solidFill>
                  <a:srgbClr val="3F3F3F"/>
                </a:solidFill>
              </a:rPr>
            </a:b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7142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88900" lvl="0" marL="228600" rtl="0" algn="l">
              <a:lnSpc>
                <a:spcPct val="136363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200"/>
              <a:buNone/>
            </a:pPr>
            <a:r>
              <a:t/>
            </a:r>
            <a:endParaRPr sz="2200">
              <a:solidFill>
                <a:srgbClr val="000000"/>
              </a:solidFill>
            </a:endParaRPr>
          </a:p>
        </p:txBody>
      </p:sp>
      <p:pic>
        <p:nvPicPr>
          <p:cNvPr id="127" name="Google Shape;12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6750" y="4402675"/>
            <a:ext cx="4234524" cy="229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/>
          <p:nvPr>
            <p:ph type="title"/>
          </p:nvPr>
        </p:nvSpPr>
        <p:spPr>
          <a:xfrm>
            <a:off x="365086" y="220325"/>
            <a:ext cx="7886700" cy="83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3400">
                <a:latin typeface="DM Sans"/>
                <a:ea typeface="DM Sans"/>
                <a:cs typeface="DM Sans"/>
                <a:sym typeface="DM Sans"/>
              </a:rPr>
              <a:t>Programme politique</a:t>
            </a:r>
            <a:endParaRPr sz="34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3" name="Google Shape;133;p21"/>
          <p:cNvSpPr/>
          <p:nvPr/>
        </p:nvSpPr>
        <p:spPr>
          <a:xfrm>
            <a:off x="365075" y="1516760"/>
            <a:ext cx="7886700" cy="47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Char char="•"/>
            </a:pPr>
            <a:r>
              <a:rPr lang="en-US" sz="2200">
                <a:latin typeface="DM Sans"/>
                <a:ea typeface="DM Sans"/>
                <a:cs typeface="DM Sans"/>
                <a:sym typeface="DM Sans"/>
              </a:rPr>
              <a:t>Un </a:t>
            </a:r>
            <a:r>
              <a:rPr b="1" lang="en-US" sz="2200">
                <a:latin typeface="DM Sans"/>
                <a:ea typeface="DM Sans"/>
                <a:cs typeface="DM Sans"/>
                <a:sym typeface="DM Sans"/>
              </a:rPr>
              <a:t>programme politique</a:t>
            </a:r>
            <a:r>
              <a:rPr lang="en-US" sz="2200">
                <a:latin typeface="DM Sans"/>
                <a:ea typeface="DM Sans"/>
                <a:cs typeface="DM Sans"/>
                <a:sym typeface="DM Sans"/>
              </a:rPr>
              <a:t> est un résumé des actions qu'un parti politique prévoit de prendre s'il forme le gouvernement.</a:t>
            </a:r>
            <a:endParaRPr i="0" sz="2200" u="none" cap="none" strike="noStrike"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DM Sans"/>
              <a:buChar char="•"/>
            </a:pPr>
            <a:r>
              <a:rPr lang="en-US" sz="2200">
                <a:latin typeface="DM Sans"/>
                <a:ea typeface="DM Sans"/>
                <a:cs typeface="DM Sans"/>
                <a:sym typeface="DM Sans"/>
              </a:rPr>
              <a:t>Il dévoile également quels sont les enjeux les plus importants aux yeux d’un parti politique.</a:t>
            </a:r>
            <a:endParaRPr i="0" sz="2200" u="none" cap="none" strike="noStrike"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2687" y="3884325"/>
            <a:ext cx="4838626" cy="22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/>
          <p:nvPr>
            <p:ph type="title"/>
          </p:nvPr>
        </p:nvSpPr>
        <p:spPr>
          <a:xfrm>
            <a:off x="324950" y="159000"/>
            <a:ext cx="8819100" cy="83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900">
                <a:latin typeface="DM Sans"/>
                <a:ea typeface="DM Sans"/>
                <a:cs typeface="DM Sans"/>
                <a:sym typeface="DM Sans"/>
              </a:rPr>
              <a:t>Comment un parti forme-t-il le gouvernement?</a:t>
            </a:r>
            <a:endParaRPr sz="29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0" name="Google Shape;140;p22"/>
          <p:cNvSpPr/>
          <p:nvPr/>
        </p:nvSpPr>
        <p:spPr>
          <a:xfrm>
            <a:off x="324950" y="1430525"/>
            <a:ext cx="8048400" cy="19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19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•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 parti qui fait élire </a:t>
            </a:r>
            <a:r>
              <a:rPr b="1"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 plus grand nombre de ses candidat.e.s</a:t>
            </a: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à l'Assemblée législative forme le gouvernement.</a:t>
            </a:r>
            <a:endParaRPr i="0" sz="22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30200" lvl="0" marL="4191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DM Sans"/>
              <a:buChar char="•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Son chef.fe devient premier.ère ministre.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8905" y="3599200"/>
            <a:ext cx="6349484" cy="275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/>
          <p:nvPr>
            <p:ph type="title"/>
          </p:nvPr>
        </p:nvSpPr>
        <p:spPr>
          <a:xfrm>
            <a:off x="311700" y="252051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lang="en-US" sz="3400">
                <a:latin typeface="DM Sans"/>
                <a:ea typeface="DM Sans"/>
                <a:cs typeface="DM Sans"/>
                <a:sym typeface="DM Sans"/>
              </a:rPr>
              <a:t>Discussion</a:t>
            </a:r>
            <a:endParaRPr sz="34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7" name="Google Shape;147;p23"/>
          <p:cNvSpPr txBox="1"/>
          <p:nvPr>
            <p:ph idx="1" type="body"/>
          </p:nvPr>
        </p:nvSpPr>
        <p:spPr>
          <a:xfrm>
            <a:off x="311700" y="1480375"/>
            <a:ext cx="84255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Peux-tu nommer des partis politiques au niveau provincial en Ontario?</a:t>
            </a: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2100"/>
              <a:buNone/>
            </a:pPr>
            <a:r>
              <a:t/>
            </a:r>
            <a:endParaRPr sz="27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32E4D"/>
              </a:buClr>
              <a:buSzPts val="2100"/>
              <a:buNone/>
            </a:pPr>
            <a:r>
              <a:t/>
            </a:r>
            <a:endParaRPr sz="2600"/>
          </a:p>
        </p:txBody>
      </p:sp>
      <p:pic>
        <p:nvPicPr>
          <p:cNvPr id="148" name="Google Shape;148;p23"/>
          <p:cNvPicPr preferRelativeResize="0"/>
          <p:nvPr/>
        </p:nvPicPr>
        <p:blipFill rotWithShape="1">
          <a:blip r:embed="rId3">
            <a:alphaModFix/>
          </a:blip>
          <a:srcRect b="0" l="7898" r="7890" t="0"/>
          <a:stretch/>
        </p:blipFill>
        <p:spPr>
          <a:xfrm>
            <a:off x="1993749" y="2861776"/>
            <a:ext cx="5156501" cy="3444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/>
          <p:nvPr>
            <p:ph type="title"/>
          </p:nvPr>
        </p:nvSpPr>
        <p:spPr>
          <a:xfrm>
            <a:off x="358106" y="259730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70"/>
              <a:buFont typeface="Arial"/>
              <a:buNone/>
            </a:pPr>
            <a:r>
              <a:rPr lang="en-US" sz="2860">
                <a:latin typeface="DM Sans"/>
                <a:ea typeface="DM Sans"/>
                <a:cs typeface="DM Sans"/>
                <a:sym typeface="DM Sans"/>
              </a:rPr>
              <a:t>Principaux partis politiques en </a:t>
            </a:r>
            <a:r>
              <a:rPr lang="en-US" sz="2860">
                <a:latin typeface="DM Sans"/>
                <a:ea typeface="DM Sans"/>
                <a:cs typeface="DM Sans"/>
                <a:sym typeface="DM Sans"/>
              </a:rPr>
              <a:t>Ontario</a:t>
            </a:r>
            <a:endParaRPr sz="2860"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54" name="Google Shape;15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7488" y="4566651"/>
            <a:ext cx="4102700" cy="94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6475" y="2319175"/>
            <a:ext cx="4538400" cy="76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7175" y="3578400"/>
            <a:ext cx="2666980" cy="166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70500" y="2777875"/>
            <a:ext cx="4722725" cy="1466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N SV 2022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