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DM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DMSans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DMSans-italic.fntdata"/><Relationship Id="rId14" Type="http://schemas.openxmlformats.org/officeDocument/2006/relationships/font" Target="fonts/DMSans-bold.fntdata"/><Relationship Id="rId16" Type="http://schemas.openxmlformats.org/officeDocument/2006/relationships/font" Target="fonts/DM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b7ea3655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32b7ea365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b7ea36554_0_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32b7ea36554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2b7ea36554_0_1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32b7ea36554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2b7ea36554_0_2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g32b7ea36554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5340" y="344156"/>
            <a:ext cx="1927657" cy="1451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8584" y="5175849"/>
            <a:ext cx="1117062" cy="133231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72F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solidFill>
                  <a:srgbClr val="179FA2"/>
                </a:solidFill>
              </a:rPr>
              <a:t>`</a:t>
            </a:r>
            <a:endParaRPr b="0" i="0" sz="1400" u="none" cap="none" strike="noStrike">
              <a:solidFill>
                <a:srgbClr val="179FA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4">
            <a:alphaModFix/>
          </a:blip>
          <a:srcRect b="12049" l="0" r="0" t="0"/>
          <a:stretch/>
        </p:blipFill>
        <p:spPr>
          <a:xfrm>
            <a:off x="552450" y="469625"/>
            <a:ext cx="2057400" cy="1343108"/>
          </a:xfrm>
          <a:prstGeom prst="rect">
            <a:avLst/>
          </a:prstGeom>
          <a:solidFill>
            <a:srgbClr val="472F92"/>
          </a:solidFill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64301" y="26017"/>
            <a:ext cx="4415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623601" y="2285276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623025" y="370674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9FA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179FA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5340" y="344156"/>
            <a:ext cx="1927657" cy="1451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8584" y="5175849"/>
            <a:ext cx="1117062" cy="13323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1_Title Slide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4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 Slide_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0" name="Google Shape;9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5340" y="344156"/>
            <a:ext cx="1927657" cy="1451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8584" y="5175849"/>
            <a:ext cx="1117062" cy="133231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72F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solidFill>
                  <a:srgbClr val="179FA2"/>
                </a:solidFill>
              </a:rPr>
              <a:t>`</a:t>
            </a:r>
            <a:endParaRPr b="0" i="0" sz="1400" u="none" cap="none" strike="noStrike">
              <a:solidFill>
                <a:srgbClr val="179FA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5"/>
          <p:cNvPicPr preferRelativeResize="0"/>
          <p:nvPr/>
        </p:nvPicPr>
        <p:blipFill rotWithShape="1">
          <a:blip r:embed="rId2">
            <a:alphaModFix/>
          </a:blip>
          <a:srcRect b="11150" l="0" r="0" t="0"/>
          <a:stretch/>
        </p:blipFill>
        <p:spPr>
          <a:xfrm>
            <a:off x="577750" y="496551"/>
            <a:ext cx="1927651" cy="128927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5"/>
          <p:cNvSpPr txBox="1"/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3600"/>
              <a:buFont typeface="Arial"/>
              <a:buNone/>
              <a:defRPr sz="3600">
                <a:solidFill>
                  <a:srgbClr val="FFCD4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41"/>
              </a:buClr>
              <a:buSzPts val="1400"/>
              <a:buNone/>
              <a:defRPr>
                <a:solidFill>
                  <a:srgbClr val="FFCD4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VIX Slide Template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414570" y="1536633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2400"/>
              <a:buNone/>
              <a:defRPr sz="2400">
                <a:solidFill>
                  <a:srgbClr val="132E4D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1197000"/>
          </a:xfrm>
          <a:prstGeom prst="rect">
            <a:avLst/>
          </a:prstGeom>
          <a:solidFill>
            <a:srgbClr val="472F9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628650" y="1761666"/>
            <a:ext cx="7886700" cy="4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32E4D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132E4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132E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132E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32E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32E4D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32E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8C8F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idx="4294967295" type="ctrTitle"/>
          </p:nvPr>
        </p:nvSpPr>
        <p:spPr>
          <a:xfrm>
            <a:off x="685800" y="219911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1425" spcFirstLastPara="1" rIns="91425" wrap="square" tIns="90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">
                <a:latin typeface="DM Sans"/>
                <a:ea typeface="DM Sans"/>
                <a:cs typeface="DM Sans"/>
                <a:sym typeface="DM Sans"/>
              </a:rPr>
              <a:t>DIAPORAMA 3 :</a:t>
            </a:r>
            <a:br>
              <a:rPr lang="en">
                <a:latin typeface="DM Sans"/>
                <a:ea typeface="DM Sans"/>
                <a:cs typeface="DM Sans"/>
                <a:sym typeface="DM Sans"/>
              </a:rPr>
            </a:br>
            <a:r>
              <a:rPr lang="en">
                <a:latin typeface="DM Sans"/>
                <a:ea typeface="DM Sans"/>
                <a:cs typeface="DM Sans"/>
                <a:sym typeface="DM Sans"/>
              </a:rPr>
              <a:t>Politique et points de vue</a:t>
            </a:r>
            <a:endParaRPr>
              <a:solidFill>
                <a:schemeClr val="lt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361025" y="220433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" sz="3400">
                <a:latin typeface="DM Sans"/>
                <a:ea typeface="DM Sans"/>
                <a:cs typeface="DM Sans"/>
                <a:sym typeface="DM Sans"/>
              </a:rPr>
              <a:t>Discussion</a:t>
            </a:r>
            <a:endParaRPr sz="34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05" name="Google Shape;105;p17"/>
          <p:cNvSpPr txBox="1"/>
          <p:nvPr>
            <p:ph idx="1" type="body"/>
          </p:nvPr>
        </p:nvSpPr>
        <p:spPr>
          <a:xfrm>
            <a:off x="311700" y="1536629"/>
            <a:ext cx="85206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31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100"/>
              <a:buNone/>
            </a:pPr>
            <a:r>
              <a:rPr lang="en" sz="31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Qu’est-ce que la politique?</a:t>
            </a:r>
            <a:endParaRPr sz="3100"/>
          </a:p>
        </p:txBody>
      </p:sp>
      <p:pic>
        <p:nvPicPr>
          <p:cNvPr id="106" name="Google Shape;1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3575" y="3350200"/>
            <a:ext cx="2228850" cy="221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361025" y="220433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" sz="3400">
                <a:latin typeface="DM Sans"/>
                <a:ea typeface="DM Sans"/>
                <a:cs typeface="DM Sans"/>
                <a:sym typeface="DM Sans"/>
              </a:rPr>
              <a:t>Politique</a:t>
            </a:r>
            <a:endParaRPr sz="3400">
              <a:latin typeface="DM Sans"/>
              <a:ea typeface="DM Sans"/>
              <a:cs typeface="DM Sans"/>
              <a:sym typeface="DM Sans"/>
            </a:endParaRPr>
          </a:p>
        </p:txBody>
      </p:sp>
      <p:pic>
        <p:nvPicPr>
          <p:cNvPr id="112" name="Google Shape;11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0525" y="3216350"/>
            <a:ext cx="5662950" cy="339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501325" y="1384225"/>
            <a:ext cx="7900800" cy="28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La politique est la manière dont les </a:t>
            </a:r>
            <a:r>
              <a:rPr b="1"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gens vivant en groupes</a:t>
            </a:r>
            <a:r>
              <a:rPr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prennent des </a:t>
            </a:r>
            <a:r>
              <a:rPr b="1"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décisions </a:t>
            </a:r>
            <a:r>
              <a:rPr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et </a:t>
            </a:r>
            <a:r>
              <a:rPr b="1"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influencent </a:t>
            </a:r>
            <a:r>
              <a:rPr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le gouvernement.</a:t>
            </a:r>
            <a:endParaRPr b="1" sz="23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8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2100"/>
              <a:buNone/>
            </a:pPr>
            <a:r>
              <a:rPr lang="en" sz="23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Lorsqu'une communauté ou un grand nombre de personnes doivent accomplir quelque chose, les personnes ayant des intérêts similaires forment souvent des groupes et travaillent ensemble pour atteindre leurs objectifs.</a:t>
            </a:r>
            <a:endParaRPr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311700" y="200708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" sz="3400">
                <a:latin typeface="DM Sans"/>
                <a:ea typeface="DM Sans"/>
                <a:cs typeface="DM Sans"/>
                <a:sym typeface="DM Sans"/>
              </a:rPr>
              <a:t>Partis politiques</a:t>
            </a:r>
            <a:endParaRPr sz="34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311700" y="1384225"/>
            <a:ext cx="8520600" cy="23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Un parti politique est un </a:t>
            </a:r>
            <a:r>
              <a:rPr b="1"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groupe officiel</a:t>
            </a: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composé de personnes qui </a:t>
            </a:r>
            <a:r>
              <a:rPr b="1"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partagent des idées</a:t>
            </a: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et des </a:t>
            </a:r>
            <a:r>
              <a:rPr b="1"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objectifs similaires</a:t>
            </a: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concernant la société et le gouvernement.</a:t>
            </a:r>
            <a:endParaRPr sz="25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100"/>
              <a:buNone/>
            </a:pP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Pour que le parti politique ait la possibilité de travailler à la réalisation de ses objectifs, il tente de </a:t>
            </a:r>
            <a:r>
              <a:rPr b="1"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remporter une élection</a:t>
            </a:r>
            <a:r>
              <a:rPr lang="en" sz="25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et de diriger le gouvernement.</a:t>
            </a:r>
            <a:endParaRPr sz="2500"/>
          </a:p>
        </p:txBody>
      </p:sp>
      <p:pic>
        <p:nvPicPr>
          <p:cNvPr descr="https://blog.edmentum.com/sites/blog.edmentum.com/files/images/AC009-1726%20Tackling%20Productive%20and%20Appropriate%20Political.png" id="120" name="Google Shape;12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5800" y="4195375"/>
            <a:ext cx="4389323" cy="2434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365913" y="24217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" sz="3400">
                <a:latin typeface="DM Sans"/>
                <a:ea typeface="DM Sans"/>
                <a:cs typeface="DM Sans"/>
                <a:sym typeface="DM Sans"/>
              </a:rPr>
              <a:t>Discussion</a:t>
            </a:r>
            <a:endParaRPr sz="340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365925" y="1989618"/>
            <a:ext cx="8520600" cy="12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Peux-tu nommer des partis politiques au niveau provincial en Ontario?</a:t>
            </a:r>
            <a:endParaRPr/>
          </a:p>
        </p:txBody>
      </p:sp>
      <p:pic>
        <p:nvPicPr>
          <p:cNvPr id="127" name="Google Shape;1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3375" y="3590825"/>
            <a:ext cx="2228850" cy="221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358106" y="259730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70"/>
              <a:buFont typeface="Arial"/>
              <a:buNone/>
            </a:pPr>
            <a:r>
              <a:rPr lang="en" sz="2860">
                <a:latin typeface="DM Sans"/>
                <a:ea typeface="DM Sans"/>
                <a:cs typeface="DM Sans"/>
                <a:sym typeface="DM Sans"/>
              </a:rPr>
              <a:t>Principaux partis politiques en Ontario</a:t>
            </a:r>
            <a:endParaRPr sz="2860">
              <a:latin typeface="DM Sans"/>
              <a:ea typeface="DM Sans"/>
              <a:cs typeface="DM Sans"/>
              <a:sym typeface="DM Sans"/>
            </a:endParaRPr>
          </a:p>
        </p:txBody>
      </p:sp>
      <p:pic>
        <p:nvPicPr>
          <p:cNvPr id="133" name="Google Shape;1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7488" y="4566651"/>
            <a:ext cx="4102700" cy="94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475" y="2319175"/>
            <a:ext cx="4538400" cy="7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7175" y="3578400"/>
            <a:ext cx="2666980" cy="166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70500" y="2777875"/>
            <a:ext cx="4722725" cy="1466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311700" y="1536625"/>
            <a:ext cx="81504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92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DM Sans"/>
              <a:buChar char="•"/>
            </a:pP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L’élection provinciale est prévue pour le</a:t>
            </a: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  <a:r>
              <a:rPr b="1"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27 février 2025</a:t>
            </a: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.</a:t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DM Sans"/>
              <a:buChar char="•"/>
            </a:pP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Au cours des prochaines semaines, les partis et les candidat.e.s vont </a:t>
            </a:r>
            <a:r>
              <a:rPr b="1"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présenter leurs idées</a:t>
            </a: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 pour améliorer le gouvernement provincial et la qualité de vie des Ontarien.ne.s.</a:t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DM Sans"/>
              <a:buChar char="•"/>
            </a:pP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Les citoyen.ne.s auront la possibilité de choisir la personne/le parti et le programme qu'iels préfèrent. Iels exprimeront leur choix en </a:t>
            </a:r>
            <a:r>
              <a:rPr b="1"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votant</a:t>
            </a: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.</a:t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200"/>
              <a:buFont typeface="DM Sans"/>
              <a:buChar char="•"/>
            </a:pPr>
            <a:r>
              <a:rPr lang="en" sz="2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Le parti qui sortira vainqueur aura la possibilité de travailler à la mise en œuvre de son programme.</a:t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42" name="Google Shape;142;p22"/>
          <p:cNvSpPr txBox="1"/>
          <p:nvPr>
            <p:ph type="title"/>
          </p:nvPr>
        </p:nvSpPr>
        <p:spPr>
          <a:xfrm>
            <a:off x="362225" y="2550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lang="en" sz="3400">
                <a:latin typeface="DM Sans"/>
                <a:ea typeface="DM Sans"/>
                <a:cs typeface="DM Sans"/>
                <a:sym typeface="DM Sans"/>
              </a:rPr>
              <a:t>Élection provinciale de 2025</a:t>
            </a:r>
            <a:endParaRPr sz="34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N SV 2022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