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DM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.fntdata"/><Relationship Id="rId11" Type="http://schemas.openxmlformats.org/officeDocument/2006/relationships/slide" Target="slides/slide6.xml"/><Relationship Id="rId22" Type="http://schemas.openxmlformats.org/officeDocument/2006/relationships/font" Target="fonts/DMSans-boldItalic.fntdata"/><Relationship Id="rId10" Type="http://schemas.openxmlformats.org/officeDocument/2006/relationships/slide" Target="slides/slide5.xml"/><Relationship Id="rId21" Type="http://schemas.openxmlformats.org/officeDocument/2006/relationships/font" Target="fonts/DM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2b77e0b612_0_6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2b77e0b612_0_6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32b77e0b612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b77e0b612_0_7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2b77e0b612_0_7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g32b77e0b612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b77e0b612_0_8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2b77e0b612_0_8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g32b77e0b612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b77e0b612_0_9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2b77e0b612_0_9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g32b77e0b612_0_9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b77e0b61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2b77e0b61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g32b77e0b6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b77e0b612_0_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32b77e0b612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g32b77e0b61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role of government: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and enforce laws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program and services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decisions on behalf of the people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b77e0b612_0_1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2b77e0b612_0_1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g32b77e0b612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role of government: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Create and enforce laws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Provide program and services</a:t>
            </a:r>
            <a:endParaRPr/>
          </a:p>
          <a:p>
            <a:pPr indent="-7620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decisions on behalf of the people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b77e0b612_0_2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2b77e0b612_0_2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g32b77e0b612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b77e0b612_0_3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2b77e0b612_0_3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g32b77e0b612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b77e0b612_0_4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2b77e0b612_0_4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32b77e0b612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b77e0b612_0_4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2b77e0b612_0_4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g32b77e0b612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b77e0b612_0_5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2b77e0b612_0_5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g32b77e0b612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552450" y="469625"/>
            <a:ext cx="2057400" cy="1343108"/>
          </a:xfrm>
          <a:prstGeom prst="rect">
            <a:avLst/>
          </a:prstGeom>
          <a:solidFill>
            <a:srgbClr val="472F92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8C8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4294967295" type="ctrTitle"/>
          </p:nvPr>
        </p:nvSpPr>
        <p:spPr>
          <a:xfrm>
            <a:off x="685800" y="16557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DIAPORAMA 1 :</a:t>
            </a:r>
            <a:r>
              <a:rPr lang="en-US" sz="3600">
                <a:latin typeface="DM Sans"/>
                <a:ea typeface="DM Sans"/>
                <a:cs typeface="DM Sans"/>
                <a:sym typeface="DM Sans"/>
              </a:rPr>
              <a:t> </a:t>
            </a:r>
            <a:br>
              <a:rPr lang="en-US" sz="3600">
                <a:latin typeface="DM Sans"/>
                <a:ea typeface="DM Sans"/>
                <a:cs typeface="DM Sans"/>
                <a:sym typeface="DM Sans"/>
              </a:rPr>
            </a:br>
            <a:r>
              <a:rPr lang="en-US">
                <a:latin typeface="DM Sans"/>
                <a:ea typeface="DM Sans"/>
                <a:cs typeface="DM Sans"/>
                <a:sym typeface="DM Sans"/>
              </a:rPr>
              <a:t>Gouvernement et démocratie</a:t>
            </a:r>
            <a:endParaRPr sz="36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4865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Démocratie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577238" y="1413064"/>
            <a:ext cx="8229600" cy="4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pouvoir est partagé par tous.tes - « le gouvernement par le peuple »;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ont leur mot à dire sur leur gouvernement en élisant des élu.e.s qui prennent des décisions en leur nom;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peuvent également choisir de se présenter aux élections pour devenir un.e représentant.e élu.e (iels ont accès au pouvoir);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individuels sont protégés, tels que la liberté d'expression, de religion et de réunion. De plus, il y a des élections libres et équitables.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7213" y="5436150"/>
            <a:ext cx="3709575" cy="12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457200" y="1608081"/>
            <a:ext cx="82296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</a:pPr>
            <a:r>
              <a:rPr lang="en-US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Préfèrerais-tu vivre dans une démocratie, une oligarchie ou une dictature? </a:t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</a:pPr>
            <a:r>
              <a:rPr lang="en-US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Pourquoi?</a:t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</a:pPr>
            <a:r>
              <a:t/>
            </a:r>
            <a:endParaRPr sz="3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345375" y="236825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575" y="3987675"/>
            <a:ext cx="222885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370373" y="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Monarchie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330900" y="1467457"/>
            <a:ext cx="8714400" cy="16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Un.e monarque (roi ou reine) ou une famille royale ont un pouvoir politique hérité, qu’iels détiennent généralement jusqu’à leur mort;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monarchie peut être démocratique ou dictatoriale.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986" y="3347025"/>
            <a:ext cx="4574377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351598" y="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Monarchie constitutionnelle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351600" y="1424500"/>
            <a:ext cx="8335200" cy="4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Un.e monarque (roi ou reine) ou une famille royale partage le pouvoir avec un gouvernement constitutionnellement élu (démocratie);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monarque peut être la.le chef.fe de l'État ou un.e chef.fe symbolique;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élisent des politicien.ne.s qui prennent des décisions en leur nom;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peuvent également choisir de se présenter aux élections (iels ont accès au pouvoir);</a:t>
            </a:r>
            <a:endParaRPr sz="2900"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individuels sont protégés, comme la liberté d'expression, de religion et de réunion. De plus, il y a des élections libres et équitables.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348675" y="1720925"/>
            <a:ext cx="55467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•"/>
            </a:pP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 avons-nous un gouvernement?</a:t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937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•"/>
            </a:pP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types de services le gouvernement fournit-il?</a:t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93700" lvl="0" marL="457200" rtl="0" algn="l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600"/>
              <a:buFont typeface="DM Sans"/>
              <a:buChar char="•"/>
            </a:pP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 se passerait-il, selon toi, s’il n’y avait pas de gouvernement pour créer des lois et garantir l’ordre dans la société?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48675" y="256575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675" y="2081875"/>
            <a:ext cx="3000000" cy="3152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42500" y="195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Le rôle du gouvernement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42500" y="1529071"/>
            <a:ext cx="78867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gouvernement est chargé de la gestion du territoire, des ressources et des personnes qui vivent à l’intérieur de ses frontières.</a:t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orld map"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3386" y="3286725"/>
            <a:ext cx="4944924" cy="294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362475" y="2254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Le rôle du gouvernement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62475" y="1465525"/>
            <a:ext cx="76701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•"/>
            </a:pP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Créer et appliquer des </a:t>
            </a:r>
            <a:r>
              <a:rPr b="1"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lois</a:t>
            </a: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;</a:t>
            </a:r>
            <a:endParaRPr b="1"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•"/>
            </a:pP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Fournir des programmes et des </a:t>
            </a:r>
            <a:r>
              <a:rPr b="1"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services</a:t>
            </a: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;</a:t>
            </a:r>
            <a:endParaRPr b="1"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•"/>
            </a:pP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Prendre des </a:t>
            </a:r>
            <a:r>
              <a:rPr b="1"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décisions </a:t>
            </a:r>
            <a:r>
              <a:rPr lang="en-US" sz="2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au nom de la population.</a:t>
            </a:r>
            <a:endParaRPr sz="2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823" y="3781450"/>
            <a:ext cx="5952375" cy="26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370098" y="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Anarchie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60788" y="1400542"/>
            <a:ext cx="8139300" cy="4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Personne n'est au pouvoir;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n’y a pas un gouvernement formel;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 y a un désir de démocratie directe (les citoyen.ne.s sont directement impliqué.e.s dans les décisions);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associations bénévoles existent pour atteindre certains objectifs;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lois ne sont pas toujours maintenues et il arrive qu'il y ait de la désobéissance civile.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63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600"/>
              <a:buNone/>
            </a:pPr>
            <a:r>
              <a:t/>
            </a:r>
            <a:endParaRPr sz="2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914400" y="4572000"/>
            <a:ext cx="11811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types of government symbols anarchy" id="128" name="Google Shape;128;p19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types of government symbols anarchy"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376" y="4909225"/>
            <a:ext cx="2699250" cy="16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342500" y="195800"/>
            <a:ext cx="84378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Les différents types de gouvernements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342500" y="1552800"/>
            <a:ext cx="8202900" cy="3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Plusieurs types de gouvernements existent dans le monde.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Ils peuvent être comparés de différentes façons :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détient le pouvoir?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les dirigeant.e.s sont-iels choisi.e.s?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Qui a accès au pouvoir?</a:t>
            </a:r>
            <a:endParaRPr sz="2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DM Sans"/>
              <a:buChar char="•"/>
            </a:pPr>
            <a:r>
              <a:rPr lang="en-US" sz="2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sont les droits des individus?</a:t>
            </a:r>
            <a:endParaRPr sz="2300"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200" y="3746900"/>
            <a:ext cx="2572150" cy="257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457200" y="1318425"/>
            <a:ext cx="82296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Peux-tu nommer un type de gouvernement?</a:t>
            </a:r>
            <a:endParaRPr sz="3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341625" y="266425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575" y="3429000"/>
            <a:ext cx="222885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342475" y="195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Dictature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42475" y="1364475"/>
            <a:ext cx="7924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Une personne détient tout le pouvoir (on l'appelle un.e dictateur.rice);</a:t>
            </a:r>
            <a:endParaRPr sz="2700"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La.le dictateur.rice prend souvent le contrôle sans la permission du peuple (iel n'est pas choisi.e par le peuple);</a:t>
            </a:r>
            <a:endParaRPr sz="2700"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Toutes les décisions sont prises par la.le dictateur.rice;</a:t>
            </a:r>
            <a:endParaRPr sz="2700"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n'ont pas accès au pouvoir, iels ne peuvent pas se présenter à un poste politique ou devenir un.e fonctionnaire du gouvernement;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DM Sans"/>
              <a:buChar char="•"/>
            </a:pPr>
            <a:r>
              <a:rPr lang="en-US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sont limités pour les citoyen.ne.s.</a:t>
            </a:r>
            <a:endParaRPr sz="27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914400" y="4572000"/>
            <a:ext cx="11811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7406" y="5311862"/>
            <a:ext cx="1917919" cy="12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7947" y="5331638"/>
            <a:ext cx="1841703" cy="12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>
            <p:ph type="title"/>
          </p:nvPr>
        </p:nvSpPr>
        <p:spPr>
          <a:xfrm>
            <a:off x="342475" y="195814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Oligarchie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42475" y="1439125"/>
            <a:ext cx="5885100" cy="52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5782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Un petit groupe de personnes détient tout le pouvoir;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782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Iels prennent toutes les décisions, généralement en vue de leurs propres intérêts;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782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 groupe peut avoir du pouvoir en raison de ses liens avec : la royauté, la richesse, la famille ou l'armée;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782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citoyen.ne.s n'ont pas accès au pouvoir. Iels ne peuvent pas se présenter à un poste politique ou devenir un.e fonctionnaire du gouvernement;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7822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DM Sans"/>
              <a:buChar char="•"/>
            </a:pPr>
            <a:r>
              <a:rPr lang="en-US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droits et les libertés sont limités pour les citoyen.ne.s.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5450" y="2069013"/>
            <a:ext cx="2605675" cy="26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