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DM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FE4853-4989-44AE-8953-FE7E2A5196A5}">
  <a:tblStyle styleId="{99FE4853-4989-44AE-8953-FE7E2A5196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DMSans-bold.fntdata"/><Relationship Id="rId16" Type="http://schemas.openxmlformats.org/officeDocument/2006/relationships/font" Target="fonts/DMSans-regular.fntdata"/><Relationship Id="rId5" Type="http://schemas.openxmlformats.org/officeDocument/2006/relationships/slideMaster" Target="slideMasters/slideMaster1.xml"/><Relationship Id="rId19" Type="http://schemas.openxmlformats.org/officeDocument/2006/relationships/font" Target="fonts/DMSans-boldItalic.fntdata"/><Relationship Id="rId6" Type="http://schemas.openxmlformats.org/officeDocument/2006/relationships/notesMaster" Target="notesMasters/notesMaster1.xml"/><Relationship Id="rId18" Type="http://schemas.openxmlformats.org/officeDocument/2006/relationships/font" Target="fonts/DMSans-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5954e206d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5954e206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305954e206d_0_7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5954e206d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5954e206d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5954e206d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05954e206d_0_3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5954e206d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05954e206d_0_4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05954e206d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305954e206d_0_5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05954e206d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305954e206d_0_6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5954e206d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05954e206d_0_7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5954e206d_0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5954e206d_0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5954e206d_0_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5954e206d_0_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275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 name="Google Shape;11;p2"/>
          <p:cNvPicPr preferRelativeResize="0"/>
          <p:nvPr/>
        </p:nvPicPr>
        <p:blipFill rotWithShape="1">
          <a:blip r:embed="rId2">
            <a:alphaModFix/>
          </a:blip>
          <a:srcRect b="0" l="0" r="0" t="0"/>
          <a:stretch/>
        </p:blipFill>
        <p:spPr>
          <a:xfrm>
            <a:off x="1886821" y="4281595"/>
            <a:ext cx="4161867" cy="554021"/>
          </a:xfrm>
          <a:prstGeom prst="rect">
            <a:avLst/>
          </a:prstGeom>
          <a:noFill/>
          <a:ln>
            <a:noFill/>
          </a:ln>
        </p:spPr>
      </p:pic>
      <p:pic>
        <p:nvPicPr>
          <p:cNvPr id="12" name="Google Shape;12;p2"/>
          <p:cNvPicPr preferRelativeResize="0"/>
          <p:nvPr/>
        </p:nvPicPr>
        <p:blipFill rotWithShape="1">
          <a:blip r:embed="rId3">
            <a:alphaModFix/>
          </a:blip>
          <a:srcRect b="21068" l="-1153" r="0" t="-4540"/>
          <a:stretch/>
        </p:blipFill>
        <p:spPr>
          <a:xfrm>
            <a:off x="417250" y="138467"/>
            <a:ext cx="2062875" cy="10572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11"/>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txBox="1"/>
          <p:nvPr>
            <p:ph idx="1" type="body"/>
          </p:nvPr>
        </p:nvSpPr>
        <p:spPr>
          <a:xfrm rot="5400000">
            <a:off x="2916150" y="-966250"/>
            <a:ext cx="33117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1"/>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2"/>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2"/>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2"/>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3"/>
          <p:cNvSpPr txBox="1"/>
          <p:nvPr>
            <p:ph type="ctrTitle"/>
          </p:nvPr>
        </p:nvSpPr>
        <p:spPr>
          <a:xfrm>
            <a:off x="311708" y="744575"/>
            <a:ext cx="8520600" cy="2052600"/>
          </a:xfrm>
          <a:prstGeom prst="rect">
            <a:avLst/>
          </a:prstGeom>
        </p:spPr>
        <p:txBody>
          <a:bodyPr anchorCtr="0" anchor="b" bIns="45700" lIns="91425" spcFirstLastPara="1" rIns="91425" wrap="square" tIns="457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75" name="Google Shape;75;p13"/>
          <p:cNvSpPr txBox="1"/>
          <p:nvPr>
            <p:ph idx="1" type="subTitle"/>
          </p:nvPr>
        </p:nvSpPr>
        <p:spPr>
          <a:xfrm>
            <a:off x="311700" y="2834125"/>
            <a:ext cx="8520600" cy="792600"/>
          </a:xfrm>
          <a:prstGeom prst="rect">
            <a:avLst/>
          </a:prstGeom>
        </p:spPr>
        <p:txBody>
          <a:bodyPr anchorCtr="0" anchor="t" bIns="45700" lIns="91425" spcFirstLastPara="1" rIns="91425" wrap="square" tIns="4570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p:txBody>
      </p:sp>
      <p:sp>
        <p:nvSpPr>
          <p:cNvPr id="76" name="Google Shape;7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77" name="Shape 77"/>
        <p:cNvGrpSpPr/>
        <p:nvPr/>
      </p:nvGrpSpPr>
      <p:grpSpPr>
        <a:xfrm>
          <a:off x="0" y="0"/>
          <a:ext cx="0" cy="0"/>
          <a:chOff x="0" y="0"/>
          <a:chExt cx="0" cy="0"/>
        </a:xfrm>
      </p:grpSpPr>
      <p:sp>
        <p:nvSpPr>
          <p:cNvPr id="78" name="Google Shape;78;p14"/>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4"/>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406400" lvl="0" marL="457200">
              <a:spcBef>
                <a:spcPts val="1000"/>
              </a:spcBef>
              <a:spcAft>
                <a:spcPts val="0"/>
              </a:spcAft>
              <a:buSzPts val="2800"/>
              <a:buChar char="•"/>
              <a:defRPr/>
            </a:lvl1pPr>
            <a:lvl2pPr indent="-381000" lvl="1" marL="914400">
              <a:spcBef>
                <a:spcPts val="500"/>
              </a:spcBef>
              <a:spcAft>
                <a:spcPts val="0"/>
              </a:spcAft>
              <a:buSzPts val="2400"/>
              <a:buChar char="•"/>
              <a:defRPr/>
            </a:lvl2pPr>
            <a:lvl3pPr indent="-355600" lvl="2" marL="1371600">
              <a:spcBef>
                <a:spcPts val="500"/>
              </a:spcBef>
              <a:spcAft>
                <a:spcPts val="0"/>
              </a:spcAft>
              <a:buSzPts val="2000"/>
              <a:buChar char="•"/>
              <a:defRPr/>
            </a:lvl3pPr>
            <a:lvl4pPr indent="-342900" lvl="3" marL="1828800">
              <a:spcBef>
                <a:spcPts val="500"/>
              </a:spcBef>
              <a:spcAft>
                <a:spcPts val="0"/>
              </a:spcAft>
              <a:buSzPts val="1800"/>
              <a:buChar char="•"/>
              <a:defRPr/>
            </a:lvl4pPr>
            <a:lvl5pPr indent="-342900" lvl="4" marL="2286000">
              <a:spcBef>
                <a:spcPts val="500"/>
              </a:spcBef>
              <a:spcAft>
                <a:spcPts val="0"/>
              </a:spcAft>
              <a:buSzPts val="1800"/>
              <a:buChar char="•"/>
              <a:defRPr/>
            </a:lvl5pPr>
            <a:lvl6pPr indent="-342900" lvl="5" marL="2743200">
              <a:spcBef>
                <a:spcPts val="500"/>
              </a:spcBef>
              <a:spcAft>
                <a:spcPts val="0"/>
              </a:spcAft>
              <a:buSzPts val="1800"/>
              <a:buChar char="•"/>
              <a:defRPr/>
            </a:lvl6pPr>
            <a:lvl7pPr indent="-342900" lvl="6" marL="3200400">
              <a:spcBef>
                <a:spcPts val="500"/>
              </a:spcBef>
              <a:spcAft>
                <a:spcPts val="0"/>
              </a:spcAft>
              <a:buSzPts val="1800"/>
              <a:buChar char="•"/>
              <a:defRPr/>
            </a:lvl7pPr>
            <a:lvl8pPr indent="-342900" lvl="7" marL="3657600">
              <a:spcBef>
                <a:spcPts val="500"/>
              </a:spcBef>
              <a:spcAft>
                <a:spcPts val="0"/>
              </a:spcAft>
              <a:buSzPts val="1800"/>
              <a:buChar char="•"/>
              <a:defRPr/>
            </a:lvl8pPr>
            <a:lvl9pPr indent="-342900" lvl="8" marL="4114800">
              <a:spcBef>
                <a:spcPts val="500"/>
              </a:spcBef>
              <a:spcAft>
                <a:spcPts val="0"/>
              </a:spcAft>
              <a:buSzPts val="1800"/>
              <a:buChar char="•"/>
              <a:defRPr/>
            </a:lvl9pPr>
          </a:lstStyle>
          <a:p/>
        </p:txBody>
      </p:sp>
      <p:sp>
        <p:nvSpPr>
          <p:cNvPr id="80" name="Google Shape;8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628650" y="280079"/>
            <a:ext cx="7886700" cy="605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body"/>
          </p:nvPr>
        </p:nvSpPr>
        <p:spPr>
          <a:xfrm>
            <a:off x="628650" y="1099159"/>
            <a:ext cx="7886700" cy="3533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 name="Google Shape;19;p4"/>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4"/>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5"/>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6"/>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6"/>
          <p:cNvSpPr txBox="1"/>
          <p:nvPr>
            <p:ph idx="2" type="body"/>
          </p:nvPr>
        </p:nvSpPr>
        <p:spPr>
          <a:xfrm>
            <a:off x="629842" y="1878806"/>
            <a:ext cx="38682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6"/>
          <p:cNvSpPr txBox="1"/>
          <p:nvPr>
            <p:ph idx="4" type="body"/>
          </p:nvPr>
        </p:nvSpPr>
        <p:spPr>
          <a:xfrm>
            <a:off x="4629150" y="1878806"/>
            <a:ext cx="38874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8"/>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8"/>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9"/>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9"/>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9"/>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9"/>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9"/>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p:nvPr>
            <p:ph idx="2" type="pic"/>
          </p:nvPr>
        </p:nvSpPr>
        <p:spPr>
          <a:xfrm>
            <a:off x="3887391" y="740570"/>
            <a:ext cx="4629300" cy="3655200"/>
          </a:xfrm>
          <a:prstGeom prst="rect">
            <a:avLst/>
          </a:prstGeom>
          <a:noFill/>
          <a:ln>
            <a:noFill/>
          </a:ln>
        </p:spPr>
      </p:sp>
      <p:sp>
        <p:nvSpPr>
          <p:cNvPr id="57" name="Google Shape;57;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0"/>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897900"/>
          </a:xfrm>
          <a:prstGeom prst="rect">
            <a:avLst/>
          </a:prstGeom>
          <a:solidFill>
            <a:srgbClr val="275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txBox="1"/>
          <p:nvPr>
            <p:ph type="title"/>
          </p:nvPr>
        </p:nvSpPr>
        <p:spPr>
          <a:xfrm>
            <a:off x="628650" y="273845"/>
            <a:ext cx="7886700" cy="624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28650" y="1321250"/>
            <a:ext cx="7886700" cy="33117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p:nvPr/>
        </p:nvSpPr>
        <p:spPr>
          <a:xfrm>
            <a:off x="1318950" y="3923700"/>
            <a:ext cx="5631300" cy="1219800"/>
          </a:xfrm>
          <a:prstGeom prst="rect">
            <a:avLst/>
          </a:prstGeom>
          <a:solidFill>
            <a:srgbClr val="2750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5"/>
          <p:cNvSpPr txBox="1"/>
          <p:nvPr/>
        </p:nvSpPr>
        <p:spPr>
          <a:xfrm>
            <a:off x="685775" y="1871360"/>
            <a:ext cx="7772400" cy="17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None/>
            </a:pPr>
            <a:r>
              <a:rPr b="1" lang="fr-CA" sz="3600">
                <a:solidFill>
                  <a:srgbClr val="FFFFFF"/>
                </a:solidFill>
                <a:latin typeface="DM Sans"/>
                <a:ea typeface="DM Sans"/>
                <a:cs typeface="DM Sans"/>
                <a:sym typeface="DM Sans"/>
              </a:rPr>
              <a:t>DIAPORAMA 6 : </a:t>
            </a:r>
            <a:endParaRPr b="1" sz="3600">
              <a:solidFill>
                <a:srgbClr val="FFFFFF"/>
              </a:solidFill>
              <a:latin typeface="DM Sans"/>
              <a:ea typeface="DM Sans"/>
              <a:cs typeface="DM Sans"/>
              <a:sym typeface="DM Sans"/>
            </a:endParaRPr>
          </a:p>
          <a:p>
            <a:pPr indent="0" lvl="0" marL="0" rtl="0" algn="ctr">
              <a:lnSpc>
                <a:spcPct val="90000"/>
              </a:lnSpc>
              <a:spcBef>
                <a:spcPts val="0"/>
              </a:spcBef>
              <a:spcAft>
                <a:spcPts val="0"/>
              </a:spcAft>
              <a:buNone/>
            </a:pPr>
            <a:r>
              <a:rPr b="1" lang="fr-CA" sz="3600">
                <a:solidFill>
                  <a:srgbClr val="FFFFFF"/>
                </a:solidFill>
                <a:latin typeface="DM Sans"/>
                <a:ea typeface="DM Sans"/>
                <a:cs typeface="DM Sans"/>
                <a:sym typeface="DM Sans"/>
              </a:rPr>
              <a:t>Les élections municipales</a:t>
            </a:r>
            <a:br>
              <a:rPr b="1" lang="fr-CA" sz="3600">
                <a:solidFill>
                  <a:srgbClr val="FFFFFF"/>
                </a:solidFill>
                <a:latin typeface="DM Sans"/>
                <a:ea typeface="DM Sans"/>
                <a:cs typeface="DM Sans"/>
                <a:sym typeface="DM Sans"/>
              </a:rPr>
            </a:br>
            <a:endParaRPr b="1" sz="3600">
              <a:solidFill>
                <a:srgbClr val="FFFFFF"/>
              </a:solidFill>
              <a:latin typeface="DM Sans"/>
              <a:ea typeface="DM Sans"/>
              <a:cs typeface="DM Sans"/>
              <a:sym typeface="DM Sans"/>
            </a:endParaRPr>
          </a:p>
        </p:txBody>
      </p:sp>
      <p:sp>
        <p:nvSpPr>
          <p:cNvPr id="88" name="Google Shape;88;p15"/>
          <p:cNvSpPr/>
          <p:nvPr/>
        </p:nvSpPr>
        <p:spPr>
          <a:xfrm>
            <a:off x="262150" y="83775"/>
            <a:ext cx="2332800" cy="1219800"/>
          </a:xfrm>
          <a:prstGeom prst="rect">
            <a:avLst/>
          </a:prstGeom>
          <a:solidFill>
            <a:srgbClr val="2750A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Vote Étudiant Nouvelle-Écosse Élections Municipales 2024" id="89" name="Google Shape;89;p15"/>
          <p:cNvPicPr preferRelativeResize="0"/>
          <p:nvPr/>
        </p:nvPicPr>
        <p:blipFill>
          <a:blip r:embed="rId3">
            <a:alphaModFix/>
          </a:blip>
          <a:stretch>
            <a:fillRect/>
          </a:stretch>
        </p:blipFill>
        <p:spPr>
          <a:xfrm>
            <a:off x="262150" y="250775"/>
            <a:ext cx="1683575" cy="1358925"/>
          </a:xfrm>
          <a:prstGeom prst="rect">
            <a:avLst/>
          </a:prstGeom>
          <a:noFill/>
          <a:ln>
            <a:noFill/>
          </a:ln>
        </p:spPr>
      </p:pic>
      <p:pic>
        <p:nvPicPr>
          <p:cNvPr id="90" name="Google Shape;90;p15"/>
          <p:cNvPicPr preferRelativeResize="0"/>
          <p:nvPr/>
        </p:nvPicPr>
        <p:blipFill>
          <a:blip r:embed="rId4">
            <a:alphaModFix/>
          </a:blip>
          <a:stretch>
            <a:fillRect/>
          </a:stretch>
        </p:blipFill>
        <p:spPr>
          <a:xfrm>
            <a:off x="2682800" y="4089525"/>
            <a:ext cx="3778375" cy="78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311700" y="218800"/>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fr-CA" sz="3400">
                <a:solidFill>
                  <a:srgbClr val="FFFFFF"/>
                </a:solidFill>
              </a:rPr>
              <a:t>Questions guides</a:t>
            </a:r>
            <a:endParaRPr b="1" sz="3400">
              <a:solidFill>
                <a:srgbClr val="FFFFFF"/>
              </a:solidFill>
            </a:endParaRPr>
          </a:p>
        </p:txBody>
      </p:sp>
      <p:sp>
        <p:nvSpPr>
          <p:cNvPr id="96" name="Google Shape;96;p16"/>
          <p:cNvSpPr txBox="1"/>
          <p:nvPr/>
        </p:nvSpPr>
        <p:spPr>
          <a:xfrm>
            <a:off x="325950" y="1177400"/>
            <a:ext cx="4778100" cy="3468300"/>
          </a:xfrm>
          <a:prstGeom prst="rect">
            <a:avLst/>
          </a:prstGeom>
          <a:noFill/>
          <a:ln>
            <a:noFill/>
          </a:ln>
        </p:spPr>
        <p:txBody>
          <a:bodyPr anchorCtr="0" anchor="t" bIns="91425" lIns="91425" spcFirstLastPara="1" rIns="91425" wrap="square" tIns="91425">
            <a:spAutoFit/>
          </a:bodyPr>
          <a:lstStyle/>
          <a:p>
            <a:pPr indent="-355600" lvl="0" marL="457200" rtl="0" algn="l">
              <a:lnSpc>
                <a:spcPct val="100000"/>
              </a:lnSpc>
              <a:spcBef>
                <a:spcPts val="75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Comment mon conseil municipal est-il élu?</a:t>
            </a:r>
            <a:endParaRPr sz="2000">
              <a:solidFill>
                <a:schemeClr val="dk1"/>
              </a:solidFill>
              <a:latin typeface="DM Sans"/>
              <a:ea typeface="DM Sans"/>
              <a:cs typeface="DM Sans"/>
              <a:sym typeface="DM Sans"/>
            </a:endParaRPr>
          </a:p>
          <a:p>
            <a:pPr indent="0" lvl="0" marL="457200" rtl="0" algn="l">
              <a:lnSpc>
                <a:spcPct val="100000"/>
              </a:lnSpc>
              <a:spcBef>
                <a:spcPts val="1000"/>
              </a:spcBef>
              <a:spcAft>
                <a:spcPts val="0"/>
              </a:spcAft>
              <a:buNone/>
            </a:pPr>
            <a:r>
              <a:t/>
            </a:r>
            <a:endParaRPr sz="2000">
              <a:solidFill>
                <a:schemeClr val="dk1"/>
              </a:solidFill>
              <a:latin typeface="DM Sans"/>
              <a:ea typeface="DM Sans"/>
              <a:cs typeface="DM Sans"/>
              <a:sym typeface="DM Sans"/>
            </a:endParaRPr>
          </a:p>
          <a:p>
            <a:pPr indent="-355600" lvl="0" marL="457200" rtl="0" algn="l">
              <a:lnSpc>
                <a:spcPct val="100000"/>
              </a:lnSpc>
              <a:spcBef>
                <a:spcPts val="10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Comment les électeur.rice.s décident-iels pour qui voter?</a:t>
            </a:r>
            <a:endParaRPr sz="2000">
              <a:solidFill>
                <a:schemeClr val="dk1"/>
              </a:solidFill>
              <a:latin typeface="DM Sans"/>
              <a:ea typeface="DM Sans"/>
              <a:cs typeface="DM Sans"/>
              <a:sym typeface="DM Sans"/>
            </a:endParaRPr>
          </a:p>
          <a:p>
            <a:pPr indent="0" lvl="0" marL="457200" rtl="0" algn="l">
              <a:lnSpc>
                <a:spcPct val="100000"/>
              </a:lnSpc>
              <a:spcBef>
                <a:spcPts val="1000"/>
              </a:spcBef>
              <a:spcAft>
                <a:spcPts val="0"/>
              </a:spcAft>
              <a:buNone/>
            </a:pPr>
            <a:r>
              <a:t/>
            </a:r>
            <a:endParaRPr sz="2000">
              <a:solidFill>
                <a:schemeClr val="dk1"/>
              </a:solidFill>
              <a:latin typeface="DM Sans"/>
              <a:ea typeface="DM Sans"/>
              <a:cs typeface="DM Sans"/>
              <a:sym typeface="DM Sans"/>
            </a:endParaRPr>
          </a:p>
          <a:p>
            <a:pPr indent="-355600" lvl="0" marL="457200" rtl="0" algn="l">
              <a:lnSpc>
                <a:spcPct val="100000"/>
              </a:lnSpc>
              <a:spcBef>
                <a:spcPts val="10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Pourquoi faut-il faire des recherches sur les candidat.e.s avant de voter?</a:t>
            </a:r>
            <a:endParaRPr sz="2000">
              <a:solidFill>
                <a:schemeClr val="dk1"/>
              </a:solidFill>
              <a:latin typeface="DM Sans"/>
              <a:ea typeface="DM Sans"/>
              <a:cs typeface="DM Sans"/>
              <a:sym typeface="DM Sans"/>
            </a:endParaRPr>
          </a:p>
        </p:txBody>
      </p:sp>
      <p:pic>
        <p:nvPicPr>
          <p:cNvPr id="97" name="Google Shape;97;p16"/>
          <p:cNvPicPr preferRelativeResize="0"/>
          <p:nvPr/>
        </p:nvPicPr>
        <p:blipFill>
          <a:blip r:embed="rId3">
            <a:alphaModFix/>
          </a:blip>
          <a:stretch>
            <a:fillRect/>
          </a:stretch>
        </p:blipFill>
        <p:spPr>
          <a:xfrm>
            <a:off x="5841025" y="1589837"/>
            <a:ext cx="2643425" cy="264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idx="1" type="body"/>
          </p:nvPr>
        </p:nvSpPr>
        <p:spPr>
          <a:xfrm>
            <a:off x="628650" y="1146673"/>
            <a:ext cx="7886700" cy="2850000"/>
          </a:xfrm>
          <a:prstGeom prst="rect">
            <a:avLst/>
          </a:prstGeom>
          <a:noFill/>
          <a:ln>
            <a:noFill/>
          </a:ln>
        </p:spPr>
        <p:txBody>
          <a:bodyPr anchorCtr="0" anchor="t" bIns="45700" lIns="91425" spcFirstLastPara="1" rIns="91425" wrap="square" tIns="45700">
            <a:normAutofit/>
          </a:bodyPr>
          <a:lstStyle/>
          <a:p>
            <a:pPr indent="-330200" lvl="0" marL="457200" rtl="0" algn="l">
              <a:lnSpc>
                <a:spcPct val="100000"/>
              </a:lnSpc>
              <a:spcBef>
                <a:spcPts val="700"/>
              </a:spcBef>
              <a:spcAft>
                <a:spcPts val="0"/>
              </a:spcAft>
              <a:buClr>
                <a:schemeClr val="dk1"/>
              </a:buClr>
              <a:buSzPts val="1600"/>
              <a:buFont typeface="Calibri"/>
              <a:buChar char="➔"/>
            </a:pPr>
            <a:r>
              <a:rPr lang="fr-CA" sz="1600">
                <a:solidFill>
                  <a:schemeClr val="dk1"/>
                </a:solidFill>
                <a:latin typeface="DM Sans"/>
                <a:ea typeface="DM Sans"/>
                <a:cs typeface="DM Sans"/>
                <a:sym typeface="DM Sans"/>
              </a:rPr>
              <a:t>Elles donnent aux citoyen.ne.s l’occasion de discuter du futur de leur communauté et de choisir les </a:t>
            </a:r>
            <a:r>
              <a:rPr b="1" lang="fr-CA" sz="1600">
                <a:solidFill>
                  <a:schemeClr val="dk1"/>
                </a:solidFill>
                <a:latin typeface="DM Sans"/>
                <a:ea typeface="DM Sans"/>
                <a:cs typeface="DM Sans"/>
                <a:sym typeface="DM Sans"/>
              </a:rPr>
              <a:t>membres du conseil</a:t>
            </a:r>
            <a:r>
              <a:rPr lang="fr-CA" sz="1600">
                <a:solidFill>
                  <a:schemeClr val="dk1"/>
                </a:solidFill>
                <a:latin typeface="DM Sans"/>
                <a:ea typeface="DM Sans"/>
                <a:cs typeface="DM Sans"/>
                <a:sym typeface="DM Sans"/>
              </a:rPr>
              <a:t>. </a:t>
            </a:r>
            <a:endParaRPr sz="1600">
              <a:solidFill>
                <a:schemeClr val="dk1"/>
              </a:solidFill>
              <a:latin typeface="DM Sans"/>
              <a:ea typeface="DM Sans"/>
              <a:cs typeface="DM Sans"/>
              <a:sym typeface="DM Sans"/>
            </a:endParaRPr>
          </a:p>
          <a:p>
            <a:pPr indent="0" lvl="0" marL="914400" rtl="0" algn="l">
              <a:lnSpc>
                <a:spcPct val="90000"/>
              </a:lnSpc>
              <a:spcBef>
                <a:spcPts val="0"/>
              </a:spcBef>
              <a:spcAft>
                <a:spcPts val="0"/>
              </a:spcAft>
              <a:buNone/>
            </a:pPr>
            <a:r>
              <a:t/>
            </a:r>
            <a:endParaRPr sz="1600">
              <a:solidFill>
                <a:srgbClr val="000000"/>
              </a:solidFill>
              <a:latin typeface="DM Sans"/>
              <a:ea typeface="DM Sans"/>
              <a:cs typeface="DM Sans"/>
              <a:sym typeface="DM Sans"/>
            </a:endParaRPr>
          </a:p>
          <a:p>
            <a:pPr indent="-330200" lvl="0" marL="457200" rtl="0" algn="l">
              <a:lnSpc>
                <a:spcPct val="90000"/>
              </a:lnSpc>
              <a:spcBef>
                <a:spcPts val="0"/>
              </a:spcBef>
              <a:spcAft>
                <a:spcPts val="0"/>
              </a:spcAft>
              <a:buClr>
                <a:srgbClr val="000000"/>
              </a:buClr>
              <a:buSzPts val="1600"/>
              <a:buFont typeface="Calibri"/>
              <a:buChar char="➔"/>
            </a:pPr>
            <a:r>
              <a:rPr lang="fr-CA" sz="1600">
                <a:solidFill>
                  <a:srgbClr val="000000"/>
                </a:solidFill>
                <a:latin typeface="DM Sans"/>
                <a:ea typeface="DM Sans"/>
                <a:cs typeface="DM Sans"/>
                <a:sym typeface="DM Sans"/>
              </a:rPr>
              <a:t>Les élections municipales en Nouvelle-Écosse doivent avoir lieu le troisième samedi d’octobre, </a:t>
            </a:r>
            <a:r>
              <a:rPr b="1" lang="fr-CA" sz="1600">
                <a:solidFill>
                  <a:srgbClr val="000000"/>
                </a:solidFill>
                <a:latin typeface="DM Sans"/>
                <a:ea typeface="DM Sans"/>
                <a:cs typeface="DM Sans"/>
                <a:sym typeface="DM Sans"/>
              </a:rPr>
              <a:t>tous les quatre ans</a:t>
            </a:r>
            <a:r>
              <a:rPr lang="fr-CA" sz="1600">
                <a:solidFill>
                  <a:srgbClr val="000000"/>
                </a:solidFill>
                <a:latin typeface="DM Sans"/>
                <a:ea typeface="DM Sans"/>
                <a:cs typeface="DM Sans"/>
                <a:sym typeface="DM Sans"/>
              </a:rPr>
              <a:t>.</a:t>
            </a:r>
            <a:endParaRPr sz="1600">
              <a:solidFill>
                <a:srgbClr val="000000"/>
              </a:solidFill>
              <a:latin typeface="DM Sans"/>
              <a:ea typeface="DM Sans"/>
              <a:cs typeface="DM Sans"/>
              <a:sym typeface="DM Sans"/>
            </a:endParaRPr>
          </a:p>
          <a:p>
            <a:pPr indent="0" lvl="0" marL="457200" rtl="0" algn="l">
              <a:lnSpc>
                <a:spcPct val="90000"/>
              </a:lnSpc>
              <a:spcBef>
                <a:spcPts val="0"/>
              </a:spcBef>
              <a:spcAft>
                <a:spcPts val="0"/>
              </a:spcAft>
              <a:buNone/>
            </a:pPr>
            <a:r>
              <a:t/>
            </a:r>
            <a:endParaRPr sz="1600">
              <a:solidFill>
                <a:srgbClr val="000000"/>
              </a:solidFill>
              <a:latin typeface="DM Sans"/>
              <a:ea typeface="DM Sans"/>
              <a:cs typeface="DM Sans"/>
              <a:sym typeface="DM Sans"/>
            </a:endParaRPr>
          </a:p>
          <a:p>
            <a:pPr indent="-330200" lvl="0" marL="457200" rtl="0" algn="l">
              <a:lnSpc>
                <a:spcPct val="90000"/>
              </a:lnSpc>
              <a:spcBef>
                <a:spcPts val="0"/>
              </a:spcBef>
              <a:spcAft>
                <a:spcPts val="0"/>
              </a:spcAft>
              <a:buClr>
                <a:srgbClr val="000000"/>
              </a:buClr>
              <a:buSzPts val="1600"/>
              <a:buFont typeface="Calibri"/>
              <a:buChar char="➔"/>
            </a:pPr>
            <a:r>
              <a:rPr lang="fr-CA" sz="1600">
                <a:solidFill>
                  <a:srgbClr val="000000"/>
                </a:solidFill>
                <a:latin typeface="DM Sans"/>
                <a:ea typeface="DM Sans"/>
                <a:cs typeface="DM Sans"/>
                <a:sym typeface="DM Sans"/>
              </a:rPr>
              <a:t>Les prochaines élections se tiendront le samedi </a:t>
            </a:r>
            <a:r>
              <a:rPr b="1" lang="fr-CA" sz="1600">
                <a:solidFill>
                  <a:srgbClr val="000000"/>
                </a:solidFill>
                <a:latin typeface="DM Sans"/>
                <a:ea typeface="DM Sans"/>
                <a:cs typeface="DM Sans"/>
                <a:sym typeface="DM Sans"/>
              </a:rPr>
              <a:t>19 octobre 2024.</a:t>
            </a:r>
            <a:r>
              <a:rPr lang="fr-CA" sz="1600">
                <a:solidFill>
                  <a:srgbClr val="000000"/>
                </a:solidFill>
                <a:latin typeface="DM Sans"/>
                <a:ea typeface="DM Sans"/>
                <a:cs typeface="DM Sans"/>
                <a:sym typeface="DM Sans"/>
              </a:rPr>
              <a:t> </a:t>
            </a:r>
            <a:endParaRPr sz="1600">
              <a:solidFill>
                <a:srgbClr val="000000"/>
              </a:solidFill>
              <a:latin typeface="DM Sans"/>
              <a:ea typeface="DM Sans"/>
              <a:cs typeface="DM Sans"/>
              <a:sym typeface="DM Sans"/>
            </a:endParaRPr>
          </a:p>
        </p:txBody>
      </p:sp>
      <p:pic>
        <p:nvPicPr>
          <p:cNvPr id="103" name="Google Shape;103;p17"/>
          <p:cNvPicPr preferRelativeResize="0"/>
          <p:nvPr/>
        </p:nvPicPr>
        <p:blipFill>
          <a:blip r:embed="rId3">
            <a:alphaModFix/>
          </a:blip>
          <a:stretch>
            <a:fillRect/>
          </a:stretch>
        </p:blipFill>
        <p:spPr>
          <a:xfrm>
            <a:off x="2971787" y="3101988"/>
            <a:ext cx="3200420" cy="1867425"/>
          </a:xfrm>
          <a:prstGeom prst="rect">
            <a:avLst/>
          </a:prstGeom>
          <a:noFill/>
          <a:ln>
            <a:noFill/>
          </a:ln>
        </p:spPr>
      </p:pic>
      <p:sp>
        <p:nvSpPr>
          <p:cNvPr id="104" name="Google Shape;104;p17"/>
          <p:cNvSpPr txBox="1"/>
          <p:nvPr/>
        </p:nvSpPr>
        <p:spPr>
          <a:xfrm>
            <a:off x="311700" y="218800"/>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fr-CA" sz="2900">
                <a:solidFill>
                  <a:srgbClr val="FFFFFF"/>
                </a:solidFill>
              </a:rPr>
              <a:t>Les élections municipales en Nouvelle-Écosse</a:t>
            </a:r>
            <a:endParaRPr b="1" sz="29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idx="1" type="body"/>
          </p:nvPr>
        </p:nvSpPr>
        <p:spPr>
          <a:xfrm>
            <a:off x="628650" y="1201725"/>
            <a:ext cx="7886700" cy="306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20"/>
              <a:buNone/>
            </a:pPr>
            <a:r>
              <a:rPr b="1" lang="fr-CA" sz="1600">
                <a:solidFill>
                  <a:schemeClr val="dk1"/>
                </a:solidFill>
                <a:latin typeface="DM Sans"/>
                <a:ea typeface="DM Sans"/>
                <a:cs typeface="DM Sans"/>
                <a:sym typeface="DM Sans"/>
              </a:rPr>
              <a:t>Président.e du conseil </a:t>
            </a:r>
            <a:r>
              <a:rPr b="1" lang="fr-CA" sz="1600">
                <a:solidFill>
                  <a:schemeClr val="dk1"/>
                </a:solidFill>
                <a:latin typeface="DM Sans"/>
                <a:ea typeface="DM Sans"/>
                <a:cs typeface="DM Sans"/>
                <a:sym typeface="DM Sans"/>
              </a:rPr>
              <a:t>:  Maire.sse ou Préfet.ète</a:t>
            </a:r>
            <a:endParaRPr sz="1600">
              <a:latin typeface="DM Sans"/>
              <a:ea typeface="DM Sans"/>
              <a:cs typeface="DM Sans"/>
              <a:sym typeface="DM Sans"/>
            </a:endParaRPr>
          </a:p>
          <a:p>
            <a:pPr indent="-303530" lvl="0" marL="342900" rtl="0" algn="l">
              <a:lnSpc>
                <a:spcPct val="100000"/>
              </a:lnSpc>
              <a:spcBef>
                <a:spcPts val="444"/>
              </a:spcBef>
              <a:spcAft>
                <a:spcPts val="0"/>
              </a:spcAft>
              <a:buClr>
                <a:schemeClr val="dk1"/>
              </a:buClr>
              <a:buSzPts val="1600"/>
              <a:buFont typeface="Arial"/>
              <a:buChar char="➔"/>
            </a:pPr>
            <a:r>
              <a:rPr lang="fr-CA" sz="1600">
                <a:solidFill>
                  <a:schemeClr val="dk1"/>
                </a:solidFill>
                <a:latin typeface="DM Sans"/>
                <a:ea typeface="DM Sans"/>
                <a:cs typeface="DM Sans"/>
                <a:sym typeface="DM Sans"/>
              </a:rPr>
              <a:t>Les maire.sse.s sont élu.e.s au suffrage universel (par tous.tes les électeur.rice.s éligibles de la </a:t>
            </a:r>
            <a:r>
              <a:rPr lang="fr-CA" sz="1600">
                <a:solidFill>
                  <a:schemeClr val="dk1"/>
                </a:solidFill>
                <a:latin typeface="DM Sans"/>
                <a:ea typeface="DM Sans"/>
                <a:cs typeface="DM Sans"/>
                <a:sym typeface="DM Sans"/>
              </a:rPr>
              <a:t>municipalité</a:t>
            </a:r>
            <a:r>
              <a:rPr lang="fr-CA" sz="1600">
                <a:solidFill>
                  <a:schemeClr val="dk1"/>
                </a:solidFill>
                <a:latin typeface="DM Sans"/>
                <a:ea typeface="DM Sans"/>
                <a:cs typeface="DM Sans"/>
                <a:sym typeface="DM Sans"/>
              </a:rPr>
              <a:t>). Il s’agit d’une élection directe. </a:t>
            </a:r>
            <a:endParaRPr sz="1600">
              <a:latin typeface="DM Sans"/>
              <a:ea typeface="DM Sans"/>
              <a:cs typeface="DM Sans"/>
              <a:sym typeface="DM Sans"/>
            </a:endParaRPr>
          </a:p>
          <a:p>
            <a:pPr indent="-303530" lvl="0" marL="342900" rtl="0" algn="l">
              <a:lnSpc>
                <a:spcPct val="100000"/>
              </a:lnSpc>
              <a:spcBef>
                <a:spcPts val="444"/>
              </a:spcBef>
              <a:spcAft>
                <a:spcPts val="0"/>
              </a:spcAft>
              <a:buClr>
                <a:schemeClr val="dk1"/>
              </a:buClr>
              <a:buSzPts val="1600"/>
              <a:buFont typeface="Arial"/>
              <a:buChar char="➔"/>
            </a:pPr>
            <a:r>
              <a:rPr lang="fr-CA" sz="1600">
                <a:solidFill>
                  <a:schemeClr val="dk1"/>
                </a:solidFill>
                <a:latin typeface="DM Sans"/>
                <a:ea typeface="DM Sans"/>
                <a:cs typeface="DM Sans"/>
                <a:sym typeface="DM Sans"/>
              </a:rPr>
              <a:t>Les préfet.ète.s sont choisi.e.s parmi et par les conseiller.ères après l’élection. Il s’agit d’une élection indirecte. </a:t>
            </a:r>
            <a:endParaRPr sz="1600">
              <a:latin typeface="DM Sans"/>
              <a:ea typeface="DM Sans"/>
              <a:cs typeface="DM Sans"/>
              <a:sym typeface="DM Sans"/>
            </a:endParaRPr>
          </a:p>
          <a:p>
            <a:pPr indent="0" lvl="0" marL="0" rtl="0" algn="l">
              <a:lnSpc>
                <a:spcPct val="100000"/>
              </a:lnSpc>
              <a:spcBef>
                <a:spcPts val="277"/>
              </a:spcBef>
              <a:spcAft>
                <a:spcPts val="0"/>
              </a:spcAft>
              <a:buClr>
                <a:srgbClr val="3F3F3F"/>
              </a:buClr>
              <a:buSzPts val="1387"/>
              <a:buNone/>
            </a:pPr>
            <a:r>
              <a:t/>
            </a:r>
            <a:endParaRPr sz="1600">
              <a:solidFill>
                <a:schemeClr val="dk1"/>
              </a:solidFill>
              <a:latin typeface="DM Sans"/>
              <a:ea typeface="DM Sans"/>
              <a:cs typeface="DM Sans"/>
              <a:sym typeface="DM Sans"/>
            </a:endParaRPr>
          </a:p>
          <a:p>
            <a:pPr indent="0" lvl="0" marL="0" rtl="0" algn="l">
              <a:lnSpc>
                <a:spcPct val="100000"/>
              </a:lnSpc>
              <a:spcBef>
                <a:spcPts val="444"/>
              </a:spcBef>
              <a:spcAft>
                <a:spcPts val="0"/>
              </a:spcAft>
              <a:buClr>
                <a:schemeClr val="dk1"/>
              </a:buClr>
              <a:buSzPts val="2220"/>
              <a:buNone/>
            </a:pPr>
            <a:r>
              <a:rPr b="1" lang="fr-CA" sz="1600">
                <a:solidFill>
                  <a:schemeClr val="dk1"/>
                </a:solidFill>
                <a:latin typeface="DM Sans"/>
                <a:ea typeface="DM Sans"/>
                <a:cs typeface="DM Sans"/>
                <a:sym typeface="DM Sans"/>
              </a:rPr>
              <a:t>Conseiller.ère.s </a:t>
            </a:r>
            <a:r>
              <a:rPr b="1" lang="fr-CA" sz="1600">
                <a:solidFill>
                  <a:schemeClr val="dk1"/>
                </a:solidFill>
                <a:latin typeface="DM Sans"/>
                <a:ea typeface="DM Sans"/>
                <a:cs typeface="DM Sans"/>
                <a:sym typeface="DM Sans"/>
              </a:rPr>
              <a:t>: Suffrage universel ou Système de district</a:t>
            </a:r>
            <a:endParaRPr b="1" sz="1600">
              <a:latin typeface="DM Sans"/>
              <a:ea typeface="DM Sans"/>
              <a:cs typeface="DM Sans"/>
              <a:sym typeface="DM Sans"/>
            </a:endParaRPr>
          </a:p>
          <a:p>
            <a:pPr indent="-303530" lvl="0" marL="342900" rtl="0" algn="l">
              <a:lnSpc>
                <a:spcPct val="100000"/>
              </a:lnSpc>
              <a:spcBef>
                <a:spcPts val="444"/>
              </a:spcBef>
              <a:spcAft>
                <a:spcPts val="0"/>
              </a:spcAft>
              <a:buClr>
                <a:schemeClr val="dk1"/>
              </a:buClr>
              <a:buSzPts val="1600"/>
              <a:buFont typeface="Arial"/>
              <a:buChar char="➔"/>
            </a:pPr>
            <a:r>
              <a:rPr lang="fr-CA" sz="1600">
                <a:solidFill>
                  <a:schemeClr val="dk1"/>
                </a:solidFill>
                <a:latin typeface="DM Sans"/>
                <a:ea typeface="DM Sans"/>
                <a:cs typeface="DM Sans"/>
                <a:sym typeface="DM Sans"/>
              </a:rPr>
              <a:t>Dans certains cas</a:t>
            </a:r>
            <a:r>
              <a:rPr lang="fr-CA" sz="1600">
                <a:solidFill>
                  <a:schemeClr val="dk1"/>
                </a:solidFill>
                <a:latin typeface="DM Sans"/>
                <a:ea typeface="DM Sans"/>
                <a:cs typeface="DM Sans"/>
                <a:sym typeface="DM Sans"/>
              </a:rPr>
              <a:t>, les conseiller.ère.s sont élu.e.s au suffrage universel </a:t>
            </a:r>
            <a:r>
              <a:rPr lang="fr-CA" sz="1600">
                <a:solidFill>
                  <a:schemeClr val="dk1"/>
                </a:solidFill>
                <a:latin typeface="DM Sans"/>
                <a:ea typeface="DM Sans"/>
                <a:cs typeface="DM Sans"/>
                <a:sym typeface="DM Sans"/>
              </a:rPr>
              <a:t>(par tous.tes les électeur.rice.s éligibles de la municipalité).</a:t>
            </a:r>
            <a:endParaRPr sz="1600">
              <a:solidFill>
                <a:schemeClr val="dk1"/>
              </a:solidFill>
              <a:latin typeface="DM Sans"/>
              <a:ea typeface="DM Sans"/>
              <a:cs typeface="DM Sans"/>
              <a:sym typeface="DM Sans"/>
            </a:endParaRPr>
          </a:p>
          <a:p>
            <a:pPr indent="-303530" lvl="0" marL="342900" rtl="0" algn="l">
              <a:lnSpc>
                <a:spcPct val="100000"/>
              </a:lnSpc>
              <a:spcBef>
                <a:spcPts val="444"/>
              </a:spcBef>
              <a:spcAft>
                <a:spcPts val="0"/>
              </a:spcAft>
              <a:buClr>
                <a:schemeClr val="dk1"/>
              </a:buClr>
              <a:buSzPts val="1600"/>
              <a:buFont typeface="Arial"/>
              <a:buChar char="➔"/>
            </a:pPr>
            <a:r>
              <a:rPr lang="fr-CA" sz="1600">
                <a:solidFill>
                  <a:schemeClr val="dk1"/>
                </a:solidFill>
                <a:latin typeface="DM Sans"/>
                <a:ea typeface="DM Sans"/>
                <a:cs typeface="DM Sans"/>
                <a:sym typeface="DM Sans"/>
              </a:rPr>
              <a:t>Dans d’autres cas, les conseiller.ère.s sont élu.e.s par un système de district ou de quartier, dans lequel la municipalité est divisée en zones géographiques plus petites qui votent pour leurs propres représentant.e.s. </a:t>
            </a:r>
            <a:endParaRPr sz="1600">
              <a:latin typeface="DM Sans"/>
              <a:ea typeface="DM Sans"/>
              <a:cs typeface="DM Sans"/>
              <a:sym typeface="DM Sans"/>
            </a:endParaRPr>
          </a:p>
          <a:p>
            <a:pPr indent="-303530" lvl="0" marL="342900" rtl="0" algn="l">
              <a:lnSpc>
                <a:spcPct val="100000"/>
              </a:lnSpc>
              <a:spcBef>
                <a:spcPts val="444"/>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Certaines municipalités utilisent une combinaison de ces deux systèmes. </a:t>
            </a:r>
            <a:endParaRPr sz="1600">
              <a:solidFill>
                <a:schemeClr val="dk1"/>
              </a:solidFill>
              <a:latin typeface="DM Sans"/>
              <a:ea typeface="DM Sans"/>
              <a:cs typeface="DM Sans"/>
              <a:sym typeface="DM Sans"/>
            </a:endParaRPr>
          </a:p>
        </p:txBody>
      </p:sp>
      <p:sp>
        <p:nvSpPr>
          <p:cNvPr id="110" name="Google Shape;110;p18"/>
          <p:cNvSpPr txBox="1"/>
          <p:nvPr/>
        </p:nvSpPr>
        <p:spPr>
          <a:xfrm>
            <a:off x="311700" y="218800"/>
            <a:ext cx="8520600" cy="57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fr-CA" sz="2900">
                <a:solidFill>
                  <a:srgbClr val="FFFFFF"/>
                </a:solidFill>
              </a:rPr>
              <a:t>Élir les conseils municipaux</a:t>
            </a:r>
            <a:endParaRPr b="1" sz="29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564975" y="146458"/>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sz="3800">
                <a:latin typeface="DM Sans"/>
                <a:ea typeface="DM Sans"/>
                <a:cs typeface="DM Sans"/>
                <a:sym typeface="DM Sans"/>
              </a:rPr>
              <a:t>Candidat.e.s</a:t>
            </a:r>
            <a:endParaRPr sz="3800">
              <a:latin typeface="DM Sans"/>
              <a:ea typeface="DM Sans"/>
              <a:cs typeface="DM Sans"/>
              <a:sym typeface="DM Sans"/>
            </a:endParaRPr>
          </a:p>
        </p:txBody>
      </p:sp>
      <p:sp>
        <p:nvSpPr>
          <p:cNvPr id="116" name="Google Shape;116;p19"/>
          <p:cNvSpPr txBox="1"/>
          <p:nvPr>
            <p:ph idx="1" type="body"/>
          </p:nvPr>
        </p:nvSpPr>
        <p:spPr>
          <a:xfrm>
            <a:off x="564975" y="1483125"/>
            <a:ext cx="4381500" cy="2850000"/>
          </a:xfrm>
          <a:prstGeom prst="rect">
            <a:avLst/>
          </a:prstGeom>
          <a:noFill/>
          <a:ln>
            <a:noFill/>
          </a:ln>
        </p:spPr>
        <p:txBody>
          <a:bodyPr anchorCtr="0" anchor="t" bIns="45700" lIns="91425" spcFirstLastPara="1" rIns="91425" wrap="square" tIns="45700">
            <a:noAutofit/>
          </a:bodyPr>
          <a:lstStyle/>
          <a:p>
            <a:pPr indent="-292100" lvl="0" marL="342900" rtl="0" algn="l">
              <a:lnSpc>
                <a:spcPct val="100000"/>
              </a:lnSpc>
              <a:spcBef>
                <a:spcPts val="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Un.e candidat.e est une personne qui concourt pour être élu.e. </a:t>
            </a:r>
            <a:endParaRPr sz="1600">
              <a:solidFill>
                <a:schemeClr val="dk1"/>
              </a:solidFill>
              <a:latin typeface="DM Sans"/>
              <a:ea typeface="DM Sans"/>
              <a:cs typeface="DM Sans"/>
              <a:sym typeface="DM Sans"/>
            </a:endParaRPr>
          </a:p>
          <a:p>
            <a:pPr indent="0" lvl="0" marL="228600" rtl="0" algn="l">
              <a:lnSpc>
                <a:spcPct val="100000"/>
              </a:lnSpc>
              <a:spcBef>
                <a:spcPts val="0"/>
              </a:spcBef>
              <a:spcAft>
                <a:spcPts val="0"/>
              </a:spcAft>
              <a:buNone/>
            </a:pPr>
            <a:r>
              <a:t/>
            </a:r>
            <a:endParaRPr sz="1600">
              <a:solidFill>
                <a:schemeClr val="dk1"/>
              </a:solidFill>
              <a:latin typeface="DM Sans"/>
              <a:ea typeface="DM Sans"/>
              <a:cs typeface="DM Sans"/>
              <a:sym typeface="DM Sans"/>
            </a:endParaRPr>
          </a:p>
          <a:p>
            <a:pPr indent="-292100" lvl="0" marL="342900" rtl="0" algn="l">
              <a:lnSpc>
                <a:spcPct val="100000"/>
              </a:lnSpc>
              <a:spcBef>
                <a:spcPts val="480"/>
              </a:spcBef>
              <a:spcAft>
                <a:spcPts val="0"/>
              </a:spcAft>
              <a:buClr>
                <a:schemeClr val="dk1"/>
              </a:buClr>
              <a:buSzPts val="1600"/>
              <a:buFont typeface="DM Sans"/>
              <a:buChar char="➔"/>
            </a:pPr>
            <a:r>
              <a:rPr lang="fr-CA" sz="1600">
                <a:solidFill>
                  <a:schemeClr val="dk1"/>
                </a:solidFill>
                <a:latin typeface="DM Sans"/>
                <a:ea typeface="DM Sans"/>
                <a:cs typeface="DM Sans"/>
                <a:sym typeface="DM Sans"/>
              </a:rPr>
              <a:t>Les candidat.e.s font campagne pendant les élections pour partager leurs idées et tenter de convaincre leurs concitoyen.ne.s de voter pour elleux. </a:t>
            </a:r>
            <a:endParaRPr sz="1600">
              <a:solidFill>
                <a:schemeClr val="dk1"/>
              </a:solidFill>
              <a:latin typeface="DM Sans"/>
              <a:ea typeface="DM Sans"/>
              <a:cs typeface="DM Sans"/>
              <a:sym typeface="DM Sans"/>
            </a:endParaRPr>
          </a:p>
          <a:p>
            <a:pPr indent="0" lvl="0" marL="228600" rtl="0" algn="l">
              <a:lnSpc>
                <a:spcPct val="100000"/>
              </a:lnSpc>
              <a:spcBef>
                <a:spcPts val="480"/>
              </a:spcBef>
              <a:spcAft>
                <a:spcPts val="0"/>
              </a:spcAft>
              <a:buNone/>
            </a:pPr>
            <a:r>
              <a:t/>
            </a:r>
            <a:endParaRPr sz="2200"/>
          </a:p>
        </p:txBody>
      </p:sp>
      <p:pic>
        <p:nvPicPr>
          <p:cNvPr id="117" name="Google Shape;117;p19"/>
          <p:cNvPicPr preferRelativeResize="0"/>
          <p:nvPr/>
        </p:nvPicPr>
        <p:blipFill>
          <a:blip r:embed="rId3">
            <a:alphaModFix/>
          </a:blip>
          <a:stretch>
            <a:fillRect/>
          </a:stretch>
        </p:blipFill>
        <p:spPr>
          <a:xfrm>
            <a:off x="5323400" y="1483125"/>
            <a:ext cx="2681382" cy="2681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1" type="body"/>
          </p:nvPr>
        </p:nvSpPr>
        <p:spPr>
          <a:xfrm>
            <a:off x="511875" y="1146710"/>
            <a:ext cx="7886700" cy="2850000"/>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444"/>
              </a:spcBef>
              <a:spcAft>
                <a:spcPts val="0"/>
              </a:spcAft>
              <a:buNone/>
            </a:pPr>
            <a:r>
              <a:t/>
            </a:r>
            <a:endParaRPr sz="2000">
              <a:latin typeface="Calibri"/>
              <a:ea typeface="Calibri"/>
              <a:cs typeface="Calibri"/>
              <a:sym typeface="Calibri"/>
            </a:endParaRPr>
          </a:p>
          <a:p>
            <a:pPr indent="-64135" lvl="0" marL="228600" rtl="0" algn="l">
              <a:lnSpc>
                <a:spcPct val="70000"/>
              </a:lnSpc>
              <a:spcBef>
                <a:spcPts val="1000"/>
              </a:spcBef>
              <a:spcAft>
                <a:spcPts val="0"/>
              </a:spcAft>
              <a:buClr>
                <a:srgbClr val="3F3F3F"/>
              </a:buClr>
              <a:buSzPts val="2590"/>
              <a:buNone/>
            </a:pPr>
            <a:r>
              <a:t/>
            </a:r>
            <a:endParaRPr sz="2200"/>
          </a:p>
        </p:txBody>
      </p:sp>
      <p:graphicFrame>
        <p:nvGraphicFramePr>
          <p:cNvPr id="123" name="Google Shape;123;p20"/>
          <p:cNvGraphicFramePr/>
          <p:nvPr/>
        </p:nvGraphicFramePr>
        <p:xfrm>
          <a:off x="732175" y="1106906"/>
          <a:ext cx="3000000" cy="3000000"/>
        </p:xfrm>
        <a:graphic>
          <a:graphicData uri="http://schemas.openxmlformats.org/drawingml/2006/table">
            <a:tbl>
              <a:tblPr>
                <a:noFill/>
                <a:tableStyleId>{99FE4853-4989-44AE-8953-FE7E2A5196A5}</a:tableStyleId>
              </a:tblPr>
              <a:tblGrid>
                <a:gridCol w="3839825"/>
                <a:gridCol w="3839825"/>
              </a:tblGrid>
              <a:tr h="285750">
                <a:tc>
                  <a:txBody>
                    <a:bodyPr/>
                    <a:lstStyle/>
                    <a:p>
                      <a:pPr indent="0" lvl="0" marL="0" rtl="0" algn="ctr">
                        <a:spcBef>
                          <a:spcPts val="0"/>
                        </a:spcBef>
                        <a:spcAft>
                          <a:spcPts val="0"/>
                        </a:spcAft>
                        <a:buNone/>
                      </a:pPr>
                      <a:r>
                        <a:rPr b="1" lang="fr-CA" sz="1200">
                          <a:latin typeface="DM Sans"/>
                          <a:ea typeface="DM Sans"/>
                          <a:cs typeface="DM Sans"/>
                          <a:sym typeface="DM Sans"/>
                        </a:rPr>
                        <a:t>Course uninominale</a:t>
                      </a:r>
                      <a:endParaRPr b="1" sz="1200">
                        <a:latin typeface="DM Sans"/>
                        <a:ea typeface="DM Sans"/>
                        <a:cs typeface="DM Sans"/>
                        <a:sym typeface="DM Sans"/>
                      </a:endParaRPr>
                    </a:p>
                  </a:txBody>
                  <a:tcPr marT="68575" marB="68575" marR="91425" marL="91425"/>
                </a:tc>
                <a:tc>
                  <a:txBody>
                    <a:bodyPr/>
                    <a:lstStyle/>
                    <a:p>
                      <a:pPr indent="0" lvl="0" marL="0" rtl="0" algn="ctr">
                        <a:spcBef>
                          <a:spcPts val="0"/>
                        </a:spcBef>
                        <a:spcAft>
                          <a:spcPts val="0"/>
                        </a:spcAft>
                        <a:buNone/>
                      </a:pPr>
                      <a:r>
                        <a:rPr b="1" lang="fr-CA" sz="1200">
                          <a:latin typeface="DM Sans"/>
                          <a:ea typeface="DM Sans"/>
                          <a:cs typeface="DM Sans"/>
                          <a:sym typeface="DM Sans"/>
                        </a:rPr>
                        <a:t>Course à plusieurs membres </a:t>
                      </a:r>
                      <a:endParaRPr b="1"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Un.e candidat.e est élu.e</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None/>
                      </a:pPr>
                      <a:r>
                        <a:rPr lang="fr-CA" sz="1200">
                          <a:latin typeface="DM Sans"/>
                          <a:ea typeface="DM Sans"/>
                          <a:cs typeface="DM Sans"/>
                          <a:sym typeface="DM Sans"/>
                        </a:rPr>
                        <a:t>Plus d’un.e candidat.e est élu.e</a:t>
                      </a:r>
                      <a:endParaRPr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Les électeur.rice.s peuvent choisir un.e candidat.e</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None/>
                      </a:pPr>
                      <a:r>
                        <a:rPr lang="fr-CA" sz="1200">
                          <a:latin typeface="DM Sans"/>
                          <a:ea typeface="DM Sans"/>
                          <a:cs typeface="DM Sans"/>
                          <a:sym typeface="DM Sans"/>
                        </a:rPr>
                        <a:t>Les électeur.rice.s peuvent choisir plus d’un.e candidat.e (en fonction du nombre de candidat.e.s </a:t>
                      </a:r>
                      <a:r>
                        <a:rPr lang="fr-CA" sz="1200">
                          <a:latin typeface="DM Sans"/>
                          <a:ea typeface="DM Sans"/>
                          <a:cs typeface="DM Sans"/>
                          <a:sym typeface="DM Sans"/>
                        </a:rPr>
                        <a:t>pouvant</a:t>
                      </a:r>
                      <a:r>
                        <a:rPr lang="fr-CA" sz="1200">
                          <a:latin typeface="DM Sans"/>
                          <a:ea typeface="DM Sans"/>
                          <a:cs typeface="DM Sans"/>
                          <a:sym typeface="DM Sans"/>
                        </a:rPr>
                        <a:t> être élu.e.s)</a:t>
                      </a:r>
                      <a:endParaRPr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Concerne les courses à la mairies et certaines courses pour les conseiller.ère.s </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None/>
                      </a:pPr>
                      <a:r>
                        <a:rPr lang="fr-CA" sz="1200">
                          <a:latin typeface="DM Sans"/>
                          <a:ea typeface="DM Sans"/>
                          <a:cs typeface="DM Sans"/>
                          <a:sym typeface="DM Sans"/>
                        </a:rPr>
                        <a:t>Concerne certaines courses pour les conseiller.ère.s </a:t>
                      </a:r>
                      <a:endParaRPr sz="1200">
                        <a:latin typeface="DM Sans"/>
                        <a:ea typeface="DM Sans"/>
                        <a:cs typeface="DM Sans"/>
                        <a:sym typeface="DM Sans"/>
                      </a:endParaRPr>
                    </a:p>
                  </a:txBody>
                  <a:tcPr marT="68575" marB="68575" marR="91425" marL="91425"/>
                </a:tc>
              </a:tr>
              <a:tr h="285750">
                <a:tc>
                  <a:txBody>
                    <a:bodyPr/>
                    <a:lstStyle/>
                    <a:p>
                      <a:pPr indent="0" lvl="0" marL="0" rtl="0" algn="l">
                        <a:spcBef>
                          <a:spcPts val="0"/>
                        </a:spcBef>
                        <a:spcAft>
                          <a:spcPts val="0"/>
                        </a:spcAft>
                        <a:buNone/>
                      </a:pPr>
                      <a:r>
                        <a:rPr lang="fr-CA" sz="1200">
                          <a:latin typeface="DM Sans"/>
                          <a:ea typeface="DM Sans"/>
                          <a:cs typeface="DM Sans"/>
                          <a:sym typeface="DM Sans"/>
                        </a:rPr>
                        <a:t>Exemple : </a:t>
                      </a:r>
                      <a:endParaRPr sz="1200">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p>
                      <a:pPr indent="-241300" lvl="0" marL="342900" rtl="0" algn="l">
                        <a:spcBef>
                          <a:spcPts val="0"/>
                        </a:spcBef>
                        <a:spcAft>
                          <a:spcPts val="0"/>
                        </a:spcAft>
                        <a:buSzPts val="1200"/>
                        <a:buChar char="●"/>
                      </a:pPr>
                      <a:r>
                        <a:rPr b="1" lang="fr-CA" sz="1200">
                          <a:latin typeface="DM Sans"/>
                          <a:ea typeface="DM Sans"/>
                          <a:cs typeface="DM Sans"/>
                          <a:sym typeface="DM Sans"/>
                        </a:rPr>
                        <a:t>1 conseiller.ère </a:t>
                      </a:r>
                      <a:r>
                        <a:rPr lang="fr-CA" sz="1200">
                          <a:latin typeface="DM Sans"/>
                          <a:ea typeface="DM Sans"/>
                          <a:cs typeface="DM Sans"/>
                          <a:sym typeface="DM Sans"/>
                        </a:rPr>
                        <a:t>doit être élu.e</a:t>
                      </a:r>
                      <a:r>
                        <a:rPr lang="fr-CA" sz="1200">
                          <a:latin typeface="DM Sans"/>
                          <a:ea typeface="DM Sans"/>
                          <a:cs typeface="DM Sans"/>
                          <a:sym typeface="DM Sans"/>
                        </a:rPr>
                        <a:t> pour représenter son district. </a:t>
                      </a:r>
                      <a:endParaRPr sz="1200">
                        <a:latin typeface="DM Sans"/>
                        <a:ea typeface="DM Sans"/>
                        <a:cs typeface="DM Sans"/>
                        <a:sym typeface="DM Sans"/>
                      </a:endParaRPr>
                    </a:p>
                    <a:p>
                      <a:pPr indent="-241300" lvl="0" marL="342900" rtl="0" algn="l">
                        <a:spcBef>
                          <a:spcPts val="0"/>
                        </a:spcBef>
                        <a:spcAft>
                          <a:spcPts val="0"/>
                        </a:spcAft>
                        <a:buSzPts val="1200"/>
                        <a:buChar char="●"/>
                      </a:pPr>
                      <a:r>
                        <a:rPr lang="fr-CA" sz="1200">
                          <a:latin typeface="DM Sans"/>
                          <a:ea typeface="DM Sans"/>
                          <a:cs typeface="DM Sans"/>
                          <a:sym typeface="DM Sans"/>
                        </a:rPr>
                        <a:t>Les électeur.rice.s peuvent choisir</a:t>
                      </a:r>
                      <a:r>
                        <a:rPr b="1" lang="fr-CA" sz="1200">
                          <a:latin typeface="DM Sans"/>
                          <a:ea typeface="DM Sans"/>
                          <a:cs typeface="DM Sans"/>
                          <a:sym typeface="DM Sans"/>
                        </a:rPr>
                        <a:t> un.e candidat.e</a:t>
                      </a:r>
                      <a:r>
                        <a:rPr lang="fr-CA" sz="1200">
                          <a:latin typeface="DM Sans"/>
                          <a:ea typeface="DM Sans"/>
                          <a:cs typeface="DM Sans"/>
                          <a:sym typeface="DM Sans"/>
                        </a:rPr>
                        <a:t> sur leur bulletin de vote</a:t>
                      </a:r>
                      <a:endParaRPr sz="1200">
                        <a:latin typeface="DM Sans"/>
                        <a:ea typeface="DM Sans"/>
                        <a:cs typeface="DM Sans"/>
                        <a:sym typeface="DM Sans"/>
                      </a:endParaRPr>
                    </a:p>
                    <a:p>
                      <a:pPr indent="-241300" lvl="0" marL="342900" rtl="0" algn="l">
                        <a:spcBef>
                          <a:spcPts val="0"/>
                        </a:spcBef>
                        <a:spcAft>
                          <a:spcPts val="0"/>
                        </a:spcAft>
                        <a:buSzPts val="1200"/>
                        <a:buFont typeface="DM Sans"/>
                        <a:buChar char="●"/>
                      </a:pPr>
                      <a:r>
                        <a:rPr lang="fr-CA" sz="1200">
                          <a:latin typeface="DM Sans"/>
                          <a:ea typeface="DM Sans"/>
                          <a:cs typeface="DM Sans"/>
                          <a:sym typeface="DM Sans"/>
                        </a:rPr>
                        <a:t>Le candidat.e avec le plus de votes est élu.e. </a:t>
                      </a:r>
                      <a:endParaRPr sz="1200">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txBody>
                  <a:tcPr marT="68575" marB="68575" marR="91425" marL="91425"/>
                </a:tc>
                <a:tc>
                  <a:txBody>
                    <a:bodyPr/>
                    <a:lstStyle/>
                    <a:p>
                      <a:pPr indent="0" lvl="0" marL="0" rtl="0" algn="l">
                        <a:spcBef>
                          <a:spcPts val="0"/>
                        </a:spcBef>
                        <a:spcAft>
                          <a:spcPts val="0"/>
                        </a:spcAft>
                        <a:buClr>
                          <a:schemeClr val="dk1"/>
                        </a:buClr>
                        <a:buSzPts val="800"/>
                        <a:buFont typeface="Arial"/>
                        <a:buNone/>
                      </a:pPr>
                      <a:r>
                        <a:rPr lang="fr-CA" sz="1200">
                          <a:solidFill>
                            <a:schemeClr val="dk1"/>
                          </a:solidFill>
                          <a:latin typeface="DM Sans"/>
                          <a:ea typeface="DM Sans"/>
                          <a:cs typeface="DM Sans"/>
                          <a:sym typeface="DM Sans"/>
                        </a:rPr>
                        <a:t>Exemple : </a:t>
                      </a:r>
                      <a:endParaRPr sz="12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800"/>
                        <a:buFont typeface="Arial"/>
                        <a:buNone/>
                      </a:pPr>
                      <a:r>
                        <a:t/>
                      </a:r>
                      <a:endParaRPr sz="1200">
                        <a:solidFill>
                          <a:schemeClr val="dk1"/>
                        </a:solidFill>
                        <a:latin typeface="DM Sans"/>
                        <a:ea typeface="DM Sans"/>
                        <a:cs typeface="DM Sans"/>
                        <a:sym typeface="DM Sans"/>
                      </a:endParaRPr>
                    </a:p>
                    <a:p>
                      <a:pPr indent="-241300" lvl="0" marL="342900" rtl="0" algn="l">
                        <a:spcBef>
                          <a:spcPts val="0"/>
                        </a:spcBef>
                        <a:spcAft>
                          <a:spcPts val="0"/>
                        </a:spcAft>
                        <a:buClr>
                          <a:schemeClr val="dk1"/>
                        </a:buClr>
                        <a:buSzPts val="1200"/>
                        <a:buChar char="●"/>
                      </a:pPr>
                      <a:r>
                        <a:rPr b="1" lang="fr-CA" sz="1200">
                          <a:solidFill>
                            <a:schemeClr val="dk1"/>
                          </a:solidFill>
                          <a:latin typeface="DM Sans"/>
                          <a:ea typeface="DM Sans"/>
                          <a:cs typeface="DM Sans"/>
                          <a:sym typeface="DM Sans"/>
                        </a:rPr>
                        <a:t>6 conseiller.ère.s </a:t>
                      </a:r>
                      <a:r>
                        <a:rPr lang="fr-CA" sz="1200">
                          <a:solidFill>
                            <a:schemeClr val="dk1"/>
                          </a:solidFill>
                          <a:latin typeface="DM Sans"/>
                          <a:ea typeface="DM Sans"/>
                          <a:cs typeface="DM Sans"/>
                          <a:sym typeface="DM Sans"/>
                        </a:rPr>
                        <a:t>doivent être élu.e.s pour l’ensemble de la municipalité.</a:t>
                      </a:r>
                      <a:endParaRPr sz="1200">
                        <a:solidFill>
                          <a:schemeClr val="dk1"/>
                        </a:solidFill>
                        <a:latin typeface="DM Sans"/>
                        <a:ea typeface="DM Sans"/>
                        <a:cs typeface="DM Sans"/>
                        <a:sym typeface="DM Sans"/>
                      </a:endParaRPr>
                    </a:p>
                    <a:p>
                      <a:pPr indent="-241300" lvl="0" marL="342900" rtl="0" algn="l">
                        <a:spcBef>
                          <a:spcPts val="0"/>
                        </a:spcBef>
                        <a:spcAft>
                          <a:spcPts val="0"/>
                        </a:spcAft>
                        <a:buClr>
                          <a:schemeClr val="dk1"/>
                        </a:buClr>
                        <a:buSzPts val="1200"/>
                        <a:buChar char="●"/>
                      </a:pPr>
                      <a:r>
                        <a:rPr lang="fr-CA" sz="1200">
                          <a:solidFill>
                            <a:schemeClr val="dk1"/>
                          </a:solidFill>
                          <a:latin typeface="DM Sans"/>
                          <a:ea typeface="DM Sans"/>
                          <a:cs typeface="DM Sans"/>
                          <a:sym typeface="DM Sans"/>
                        </a:rPr>
                        <a:t>Les électeur.rice.s peuvent choisir jusqu’à </a:t>
                      </a:r>
                      <a:r>
                        <a:rPr b="1" lang="fr-CA" sz="1200">
                          <a:solidFill>
                            <a:schemeClr val="dk1"/>
                          </a:solidFill>
                          <a:latin typeface="DM Sans"/>
                          <a:ea typeface="DM Sans"/>
                          <a:cs typeface="DM Sans"/>
                          <a:sym typeface="DM Sans"/>
                        </a:rPr>
                        <a:t>6 candidat.e.s</a:t>
                      </a:r>
                      <a:r>
                        <a:rPr lang="fr-CA" sz="1200">
                          <a:solidFill>
                            <a:schemeClr val="dk1"/>
                          </a:solidFill>
                          <a:latin typeface="DM Sans"/>
                          <a:ea typeface="DM Sans"/>
                          <a:cs typeface="DM Sans"/>
                          <a:sym typeface="DM Sans"/>
                        </a:rPr>
                        <a:t> sur leurs bulletins de vote. </a:t>
                      </a:r>
                      <a:endParaRPr sz="1200">
                        <a:solidFill>
                          <a:schemeClr val="dk1"/>
                        </a:solidFill>
                        <a:latin typeface="DM Sans"/>
                        <a:ea typeface="DM Sans"/>
                        <a:cs typeface="DM Sans"/>
                        <a:sym typeface="DM Sans"/>
                      </a:endParaRPr>
                    </a:p>
                    <a:p>
                      <a:pPr indent="-241300" lvl="0" marL="342900" rtl="0" algn="l">
                        <a:spcBef>
                          <a:spcPts val="0"/>
                        </a:spcBef>
                        <a:spcAft>
                          <a:spcPts val="0"/>
                        </a:spcAft>
                        <a:buClr>
                          <a:schemeClr val="dk1"/>
                        </a:buClr>
                        <a:buSzPts val="1200"/>
                        <a:buFont typeface="DM Sans"/>
                        <a:buChar char="●"/>
                      </a:pPr>
                      <a:r>
                        <a:rPr lang="fr-CA" sz="1200">
                          <a:solidFill>
                            <a:schemeClr val="dk1"/>
                          </a:solidFill>
                          <a:latin typeface="DM Sans"/>
                          <a:ea typeface="DM Sans"/>
                          <a:cs typeface="DM Sans"/>
                          <a:sym typeface="DM Sans"/>
                        </a:rPr>
                        <a:t>Les 6 candidat.e.s avec le plus de votes sont élu.e.s.</a:t>
                      </a:r>
                      <a:endParaRPr sz="1200">
                        <a:solidFill>
                          <a:schemeClr val="dk1"/>
                        </a:solidFill>
                        <a:latin typeface="DM Sans"/>
                        <a:ea typeface="DM Sans"/>
                        <a:cs typeface="DM Sans"/>
                        <a:sym typeface="DM Sans"/>
                      </a:endParaRPr>
                    </a:p>
                    <a:p>
                      <a:pPr indent="0" lvl="0" marL="0" rtl="0" algn="l">
                        <a:spcBef>
                          <a:spcPts val="0"/>
                        </a:spcBef>
                        <a:spcAft>
                          <a:spcPts val="0"/>
                        </a:spcAft>
                        <a:buNone/>
                      </a:pPr>
                      <a:r>
                        <a:t/>
                      </a:r>
                      <a:endParaRPr sz="1200">
                        <a:latin typeface="DM Sans"/>
                        <a:ea typeface="DM Sans"/>
                        <a:cs typeface="DM Sans"/>
                        <a:sym typeface="DM Sans"/>
                      </a:endParaRPr>
                    </a:p>
                  </a:txBody>
                  <a:tcPr marT="68575" marB="68575" marR="91425" marL="91425"/>
                </a:tc>
              </a:tr>
            </a:tbl>
          </a:graphicData>
        </a:graphic>
      </p:graphicFrame>
      <p:sp>
        <p:nvSpPr>
          <p:cNvPr id="124" name="Google Shape;124;p20"/>
          <p:cNvSpPr txBox="1"/>
          <p:nvPr>
            <p:ph type="title"/>
          </p:nvPr>
        </p:nvSpPr>
        <p:spPr>
          <a:xfrm>
            <a:off x="272775" y="146458"/>
            <a:ext cx="7886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sz="3800">
                <a:latin typeface="DM Sans"/>
                <a:ea typeface="DM Sans"/>
                <a:cs typeface="DM Sans"/>
                <a:sym typeface="DM Sans"/>
              </a:rPr>
              <a:t>Types de courses électorales</a:t>
            </a:r>
            <a:endParaRPr sz="3800">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266875" y="245850"/>
            <a:ext cx="8714700" cy="62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fr-CA" sz="3800">
                <a:latin typeface="DM Sans"/>
                <a:ea typeface="DM Sans"/>
                <a:cs typeface="DM Sans"/>
                <a:sym typeface="DM Sans"/>
              </a:rPr>
              <a:t>Se renseigner sur les</a:t>
            </a:r>
            <a:r>
              <a:rPr lang="fr-CA" sz="3800">
                <a:latin typeface="DM Sans"/>
                <a:ea typeface="DM Sans"/>
                <a:cs typeface="DM Sans"/>
                <a:sym typeface="DM Sans"/>
              </a:rPr>
              <a:t> candidat.</a:t>
            </a:r>
            <a:r>
              <a:rPr lang="fr-CA" sz="3800">
                <a:latin typeface="DM Sans"/>
                <a:ea typeface="DM Sans"/>
                <a:cs typeface="DM Sans"/>
                <a:sym typeface="DM Sans"/>
              </a:rPr>
              <a:t>e.s</a:t>
            </a:r>
            <a:endParaRPr sz="3800">
              <a:latin typeface="DM Sans"/>
              <a:ea typeface="DM Sans"/>
              <a:cs typeface="DM Sans"/>
              <a:sym typeface="DM Sans"/>
            </a:endParaRPr>
          </a:p>
        </p:txBody>
      </p:sp>
      <p:sp>
        <p:nvSpPr>
          <p:cNvPr id="130" name="Google Shape;130;p21"/>
          <p:cNvSpPr txBox="1"/>
          <p:nvPr>
            <p:ph idx="1" type="body"/>
          </p:nvPr>
        </p:nvSpPr>
        <p:spPr>
          <a:xfrm>
            <a:off x="628650" y="1028701"/>
            <a:ext cx="7886700" cy="302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fr-CA" sz="2000">
                <a:solidFill>
                  <a:schemeClr val="dk1"/>
                </a:solidFill>
                <a:latin typeface="DM Sans"/>
                <a:ea typeface="DM Sans"/>
                <a:cs typeface="DM Sans"/>
                <a:sym typeface="DM Sans"/>
              </a:rPr>
              <a:t>Il existe plusieurs façons de se renseigner sur les candidat.e.s</a:t>
            </a:r>
            <a:r>
              <a:rPr lang="fr-CA" sz="2000">
                <a:solidFill>
                  <a:schemeClr val="dk1"/>
                </a:solidFill>
                <a:latin typeface="DM Sans"/>
                <a:ea typeface="DM Sans"/>
                <a:cs typeface="DM Sans"/>
                <a:sym typeface="DM Sans"/>
              </a:rPr>
              <a:t> : </a:t>
            </a:r>
            <a:endParaRPr sz="2000">
              <a:latin typeface="DM Sans"/>
              <a:ea typeface="DM Sans"/>
              <a:cs typeface="DM Sans"/>
              <a:sym typeface="DM Sans"/>
            </a:endParaRPr>
          </a:p>
          <a:p>
            <a:pPr indent="-285750" lvl="1" marL="742950" rtl="0" algn="l">
              <a:lnSpc>
                <a:spcPct val="100000"/>
              </a:lnSpc>
              <a:spcBef>
                <a:spcPts val="10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Sites Web et </a:t>
            </a:r>
            <a:r>
              <a:rPr lang="fr-CA" sz="2000">
                <a:solidFill>
                  <a:schemeClr val="dk1"/>
                </a:solidFill>
                <a:latin typeface="DM Sans"/>
                <a:ea typeface="DM Sans"/>
                <a:cs typeface="DM Sans"/>
                <a:sym typeface="DM Sans"/>
              </a:rPr>
              <a:t>réseaux</a:t>
            </a:r>
            <a:r>
              <a:rPr lang="fr-CA" sz="2000">
                <a:solidFill>
                  <a:schemeClr val="dk1"/>
                </a:solidFill>
                <a:latin typeface="DM Sans"/>
                <a:ea typeface="DM Sans"/>
                <a:cs typeface="DM Sans"/>
                <a:sym typeface="DM Sans"/>
              </a:rPr>
              <a:t> </a:t>
            </a:r>
            <a:r>
              <a:rPr lang="fr-CA" sz="2000">
                <a:solidFill>
                  <a:schemeClr val="dk1"/>
                </a:solidFill>
                <a:latin typeface="DM Sans"/>
                <a:ea typeface="DM Sans"/>
                <a:cs typeface="DM Sans"/>
                <a:sym typeface="DM Sans"/>
              </a:rPr>
              <a:t>sociaux des candidat.e.s</a:t>
            </a:r>
            <a:endParaRPr sz="2000">
              <a:latin typeface="DM Sans"/>
              <a:ea typeface="DM Sans"/>
              <a:cs typeface="DM Sans"/>
              <a:sym typeface="DM Sans"/>
            </a:endParaRPr>
          </a:p>
          <a:p>
            <a:pPr indent="-285750" lvl="1" marL="742950" rtl="0" algn="l">
              <a:lnSpc>
                <a:spcPct val="100000"/>
              </a:lnSpc>
              <a:spcBef>
                <a:spcPts val="4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Documents de campagne ou publicités </a:t>
            </a:r>
            <a:endParaRPr sz="2000">
              <a:solidFill>
                <a:schemeClr val="dk1"/>
              </a:solidFill>
              <a:latin typeface="DM Sans"/>
              <a:ea typeface="DM Sans"/>
              <a:cs typeface="DM Sans"/>
              <a:sym typeface="DM Sans"/>
            </a:endParaRPr>
          </a:p>
          <a:p>
            <a:pPr indent="-285750" lvl="1" marL="742950" rtl="0" algn="l">
              <a:lnSpc>
                <a:spcPct val="100000"/>
              </a:lnSpc>
              <a:spcBef>
                <a:spcPts val="4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Couverture médiatique des élections (journaux locaux, site Web des médias, radiodiffusion)</a:t>
            </a:r>
            <a:endParaRPr sz="2000">
              <a:latin typeface="DM Sans"/>
              <a:ea typeface="DM Sans"/>
              <a:cs typeface="DM Sans"/>
              <a:sym typeface="DM Sans"/>
            </a:endParaRPr>
          </a:p>
          <a:p>
            <a:pPr indent="-285750" lvl="1" marL="742950" rtl="0" algn="l">
              <a:lnSpc>
                <a:spcPct val="100000"/>
              </a:lnSpc>
              <a:spcBef>
                <a:spcPts val="400"/>
              </a:spcBef>
              <a:spcAft>
                <a:spcPts val="0"/>
              </a:spcAft>
              <a:buClr>
                <a:schemeClr val="dk1"/>
              </a:buClr>
              <a:buSzPts val="2000"/>
              <a:buFont typeface="DM Sans"/>
              <a:buChar char="–"/>
            </a:pPr>
            <a:r>
              <a:rPr lang="fr-CA" sz="2000">
                <a:solidFill>
                  <a:schemeClr val="dk1"/>
                </a:solidFill>
                <a:latin typeface="DM Sans"/>
                <a:ea typeface="DM Sans"/>
                <a:cs typeface="DM Sans"/>
                <a:sym typeface="DM Sans"/>
              </a:rPr>
              <a:t>Débats ou assemblées publiques </a:t>
            </a:r>
            <a:endParaRPr sz="2000">
              <a:solidFill>
                <a:schemeClr val="dk1"/>
              </a:solidFill>
              <a:latin typeface="DM Sans"/>
              <a:ea typeface="DM Sans"/>
              <a:cs typeface="DM Sans"/>
              <a:sym typeface="DM Sans"/>
            </a:endParaRPr>
          </a:p>
          <a:p>
            <a:pPr indent="-50800" lvl="0" marL="228600" rtl="0" algn="l">
              <a:lnSpc>
                <a:spcPct val="90000"/>
              </a:lnSpc>
              <a:spcBef>
                <a:spcPts val="1000"/>
              </a:spcBef>
              <a:spcAft>
                <a:spcPts val="0"/>
              </a:spcAft>
              <a:buClr>
                <a:srgbClr val="3F3F3F"/>
              </a:buClr>
              <a:buSzPts val="2800"/>
              <a:buNone/>
            </a:pPr>
            <a:r>
              <a:t/>
            </a:r>
            <a:endParaRPr sz="2200"/>
          </a:p>
        </p:txBody>
      </p:sp>
      <p:pic>
        <p:nvPicPr>
          <p:cNvPr id="131" name="Google Shape;131;p21"/>
          <p:cNvPicPr preferRelativeResize="0"/>
          <p:nvPr/>
        </p:nvPicPr>
        <p:blipFill rotWithShape="1">
          <a:blip r:embed="rId3">
            <a:alphaModFix/>
          </a:blip>
          <a:srcRect b="0" l="0" r="0" t="0"/>
          <a:stretch/>
        </p:blipFill>
        <p:spPr>
          <a:xfrm>
            <a:off x="1170138" y="3651389"/>
            <a:ext cx="6803725" cy="13854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218800"/>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sz="3500"/>
              <a:t>Discussion </a:t>
            </a:r>
            <a:endParaRPr sz="3500"/>
          </a:p>
        </p:txBody>
      </p:sp>
      <p:sp>
        <p:nvSpPr>
          <p:cNvPr id="137" name="Google Shape;137;p22"/>
          <p:cNvSpPr txBox="1"/>
          <p:nvPr/>
        </p:nvSpPr>
        <p:spPr>
          <a:xfrm>
            <a:off x="457200" y="900228"/>
            <a:ext cx="8229600" cy="16935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None/>
            </a:pPr>
            <a:r>
              <a:t/>
            </a:r>
            <a:endParaRPr sz="2500">
              <a:solidFill>
                <a:srgbClr val="000000"/>
              </a:solidFill>
            </a:endParaRPr>
          </a:p>
          <a:p>
            <a:pPr indent="0" lvl="0" marL="0" rtl="0" algn="ctr">
              <a:lnSpc>
                <a:spcPct val="115000"/>
              </a:lnSpc>
              <a:spcBef>
                <a:spcPts val="1000"/>
              </a:spcBef>
              <a:spcAft>
                <a:spcPts val="0"/>
              </a:spcAft>
              <a:buNone/>
            </a:pPr>
            <a:r>
              <a:rPr b="1" lang="fr-CA" sz="2500">
                <a:latin typeface="DM Sans"/>
                <a:ea typeface="DM Sans"/>
                <a:cs typeface="DM Sans"/>
                <a:sym typeface="DM Sans"/>
              </a:rPr>
              <a:t>Comment les électeur.rice.s choisissent-iels pour qui voter?</a:t>
            </a:r>
            <a:endParaRPr b="1" sz="2500">
              <a:solidFill>
                <a:srgbClr val="3F3F3F"/>
              </a:solidFill>
              <a:latin typeface="DM Sans"/>
              <a:ea typeface="DM Sans"/>
              <a:cs typeface="DM Sans"/>
              <a:sym typeface="DM Sans"/>
            </a:endParaRPr>
          </a:p>
        </p:txBody>
      </p:sp>
      <p:pic>
        <p:nvPicPr>
          <p:cNvPr id="138" name="Google Shape;138;p22"/>
          <p:cNvPicPr preferRelativeResize="0"/>
          <p:nvPr/>
        </p:nvPicPr>
        <p:blipFill>
          <a:blip r:embed="rId3">
            <a:alphaModFix/>
          </a:blip>
          <a:stretch>
            <a:fillRect/>
          </a:stretch>
        </p:blipFill>
        <p:spPr>
          <a:xfrm>
            <a:off x="3736175" y="2925963"/>
            <a:ext cx="1671638" cy="16644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nvSpPr>
        <p:spPr>
          <a:xfrm>
            <a:off x="514800" y="1226900"/>
            <a:ext cx="7483500" cy="3288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DM Sans"/>
              <a:buChar char="➔"/>
            </a:pPr>
            <a:r>
              <a:rPr lang="fr-CA" sz="1600">
                <a:latin typeface="DM Sans"/>
                <a:ea typeface="DM Sans"/>
                <a:cs typeface="DM Sans"/>
                <a:sym typeface="DM Sans"/>
              </a:rPr>
              <a:t>Pourquoi veulent-iels siéger au conseil?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Qui ferait un bon leader?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Qui travaillerait bien avec le reste du conseil pour prendre des décisions pour notre municipalité?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Qui serait un.e représentant.e efficace de notre communauté ou de notre quartier? </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Quelles sont les questions qui me tiennent à cœur dans notre communauté? Sont-elles importantes pour les candidat.e.s?</a:t>
            </a:r>
            <a:endParaRPr sz="1600">
              <a:latin typeface="DM Sans"/>
              <a:ea typeface="DM Sans"/>
              <a:cs typeface="DM Sans"/>
              <a:sym typeface="DM Sans"/>
            </a:endParaRPr>
          </a:p>
          <a:p>
            <a:pPr indent="-330200" lvl="0" marL="457200" rtl="0" algn="l">
              <a:spcBef>
                <a:spcPts val="1000"/>
              </a:spcBef>
              <a:spcAft>
                <a:spcPts val="0"/>
              </a:spcAft>
              <a:buSzPts val="1600"/>
              <a:buFont typeface="DM Sans"/>
              <a:buChar char="➔"/>
            </a:pPr>
            <a:r>
              <a:rPr lang="fr-CA" sz="1600">
                <a:latin typeface="DM Sans"/>
                <a:ea typeface="DM Sans"/>
                <a:cs typeface="DM Sans"/>
                <a:sym typeface="DM Sans"/>
              </a:rPr>
              <a:t>Quelles sont les idées ou les objectifs des candidat.e.s pour notre municipalité? </a:t>
            </a:r>
            <a:endParaRPr sz="1600">
              <a:latin typeface="DM Sans"/>
              <a:ea typeface="DM Sans"/>
              <a:cs typeface="DM Sans"/>
              <a:sym typeface="DM Sans"/>
            </a:endParaRPr>
          </a:p>
        </p:txBody>
      </p:sp>
      <p:sp>
        <p:nvSpPr>
          <p:cNvPr id="144" name="Google Shape;144;p23"/>
          <p:cNvSpPr txBox="1"/>
          <p:nvPr>
            <p:ph type="title"/>
          </p:nvPr>
        </p:nvSpPr>
        <p:spPr>
          <a:xfrm>
            <a:off x="311700" y="218800"/>
            <a:ext cx="8520600" cy="57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CA" sz="3500"/>
              <a:t>Des </a:t>
            </a:r>
            <a:r>
              <a:rPr lang="fr-CA" sz="3500"/>
              <a:t>éléments</a:t>
            </a:r>
            <a:r>
              <a:rPr lang="fr-CA" sz="3500"/>
              <a:t> à </a:t>
            </a:r>
            <a:r>
              <a:rPr lang="fr-CA" sz="3500"/>
              <a:t>considérer</a:t>
            </a:r>
            <a:endParaRPr sz="3500"/>
          </a:p>
        </p:txBody>
      </p:sp>
    </p:spTree>
  </p:cSld>
  <p:clrMapOvr>
    <a:masterClrMapping/>
  </p:clrMapOvr>
</p:sld>
</file>

<file path=ppt/theme/theme1.xml><?xml version="1.0" encoding="utf-8"?>
<a:theme xmlns:a="http://schemas.openxmlformats.org/drawingml/2006/main" xmlns:r="http://schemas.openxmlformats.org/officeDocument/2006/relationships" name="Logo-less Elementary">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