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6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5.xml"/><Relationship Id="rId21" Type="http://schemas.openxmlformats.org/officeDocument/2006/relationships/font" Target="fonts/DM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59292d205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59292d20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3059292d205_0_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59292d205_0_11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059292d205_0_1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3059292d205_0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59292d205_0_12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059292d205_0_1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g3059292d205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59292d205_0_12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059292d205_0_12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3059292d205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59292d205_0_13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059292d205_0_13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g3059292d205_0_1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59292d20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59292d20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59292d205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59292d205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59292d205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59292d205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59292d205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59292d205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59292d205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59292d205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59292d205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59292d205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59292d205_0_9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059292d205_0_9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g3059292d205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59292d205_0_10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059292d205_0_10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059292d205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50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6821" y="4281595"/>
            <a:ext cx="4161867" cy="5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21068" l="-1153" r="0" t="-4540"/>
          <a:stretch/>
        </p:blipFill>
        <p:spPr>
          <a:xfrm>
            <a:off x="417250" y="138467"/>
            <a:ext cx="2062875" cy="105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8650" y="273845"/>
            <a:ext cx="788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2916150" y="-966250"/>
            <a:ext cx="33117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8650" y="280079"/>
            <a:ext cx="7886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628650" y="1099159"/>
            <a:ext cx="7886700" cy="3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628650" y="273845"/>
            <a:ext cx="788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628650" y="273845"/>
            <a:ext cx="788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897900"/>
          </a:xfrm>
          <a:prstGeom prst="rect">
            <a:avLst/>
          </a:prstGeom>
          <a:solidFill>
            <a:srgbClr val="2750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273845"/>
            <a:ext cx="788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321250"/>
            <a:ext cx="7886700" cy="3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1318950" y="3923700"/>
            <a:ext cx="5631300" cy="1219800"/>
          </a:xfrm>
          <a:prstGeom prst="rect">
            <a:avLst/>
          </a:prstGeom>
          <a:solidFill>
            <a:srgbClr val="2750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685775" y="1871360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DIAPORAMA</a:t>
            </a:r>
            <a:r>
              <a:rPr b="1" lang="fr-CA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1 : </a:t>
            </a:r>
            <a:endParaRPr b="1" sz="3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</a:t>
            </a:r>
            <a:r>
              <a:rPr b="1" lang="fr-CA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ouvernement et démocratie</a:t>
            </a:r>
            <a:br>
              <a:rPr b="1" lang="fr-CA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b="1" sz="3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62150" y="83775"/>
            <a:ext cx="2332800" cy="1219800"/>
          </a:xfrm>
          <a:prstGeom prst="rect">
            <a:avLst/>
          </a:prstGeom>
          <a:solidFill>
            <a:srgbClr val="2750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ote Étudiant Nouvelle-Écosse Élections Municipales 2024"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250775"/>
            <a:ext cx="1683575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800" y="4089525"/>
            <a:ext cx="3778375" cy="7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4865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>
                <a:latin typeface="DM Sans"/>
                <a:ea typeface="DM Sans"/>
                <a:cs typeface="DM Sans"/>
                <a:sym typeface="DM Sans"/>
              </a:rPr>
              <a:t>Démocratie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577238" y="1059798"/>
            <a:ext cx="8229600" cy="31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pouvoir est partagé par tous.tes - « le gouvernement par le peuple »;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ont leur mot à dire sur leur gouvernement en élisant des élu.e.s qui prennent des décisions en leur nom;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peuvent également choisir de se présenter aux élections pour devenir un.e représentant.e élu.e (iels ont accès au pouvoir);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individuels sont protégés, tels que la liberté d'expression, de religion et de réunion. De plus, il y a des élections libres et équitables.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523" y="3747172"/>
            <a:ext cx="3274959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457200" y="983769"/>
            <a:ext cx="8229600" cy="21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4107"/>
              <a:buNone/>
            </a:pPr>
            <a:r>
              <a:rPr b="1" lang="fr-CA" sz="290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Préfèrerais-tu vivre dans une démocratie, une oligarchie ou une dictature? </a:t>
            </a:r>
            <a:endParaRPr b="1" sz="2908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4107"/>
              <a:buNone/>
            </a:pPr>
            <a:r>
              <a:rPr b="1" lang="fr-CA" sz="290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Pourquoi?</a:t>
            </a:r>
            <a:endParaRPr b="1" sz="2908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875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345375" y="177619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175" y="2925963"/>
            <a:ext cx="1671638" cy="166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70373" y="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>
                <a:latin typeface="DM Sans"/>
                <a:ea typeface="DM Sans"/>
                <a:cs typeface="DM Sans"/>
                <a:sym typeface="DM Sans"/>
              </a:rPr>
              <a:t>Monarchie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30900" y="1100592"/>
            <a:ext cx="87144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581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●"/>
            </a:pPr>
            <a:r>
              <a:rPr lang="fr-CA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monarque (roi ou reine) ou une famille royale ont un pouvoir politique hérité, qu’iels détiennent généralement jusqu’à leur mort;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581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DM Sans"/>
              <a:buChar char="●"/>
            </a:pPr>
            <a:r>
              <a:rPr lang="fr-CA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monarchie peut être démocratique ou dictatoriale.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487" y="2498244"/>
            <a:ext cx="3555018" cy="236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51598" y="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>
                <a:latin typeface="DM Sans"/>
                <a:ea typeface="DM Sans"/>
                <a:cs typeface="DM Sans"/>
                <a:sym typeface="DM Sans"/>
              </a:rPr>
              <a:t>Monarchie constitutionnelle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51600" y="1147200"/>
            <a:ext cx="8335200" cy="3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monarque (roi ou reine) ou une famille royale partage le pouvoir avec un gouvernement constitutionnellement élu (DÉMOCRATIE);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monarque peut être la.le chef.fe de l'État ou un.e chef.fe symbolique;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élisent des politicien.ne.s qui prennent des décisions en leur nom;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peuvent également choisir de se présenter aux élections ou de concourir pour le poste de représentant.e élu.e (iels ont accès au pouvoir);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individuels sont protégés, comme la liberté d'expression, de religion et de réunion. De plus, il y a des élections libres et équitables.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2188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Discussion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1576138"/>
            <a:ext cx="5454900" cy="275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avons-nous un gouvernement?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types de services le gouvernement fournit-il?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se passerait-il, selon toi, s’il n’y avait pas de gouvernement pour créer des lois et garantir l’ordre dans la société?</a:t>
            </a:r>
            <a:endParaRPr sz="2000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000" y="1376325"/>
            <a:ext cx="3000000" cy="315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2188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 rôle du gouvernement 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266550" y="1031725"/>
            <a:ext cx="8610900" cy="172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gouvernement est chargé de la gestion du territoire, des ressources et des personnes qui vivent à l’intérieur de ses frontières.</a:t>
            </a:r>
            <a:endParaRPr sz="1400"/>
          </a:p>
        </p:txBody>
      </p:sp>
      <p:pic>
        <p:nvPicPr>
          <p:cNvPr descr="world map"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337" y="2209525"/>
            <a:ext cx="4501326" cy="268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143075"/>
            <a:ext cx="77061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Créer et appliquer des </a:t>
            </a:r>
            <a:r>
              <a:rPr b="1"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lois</a:t>
            </a: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;</a:t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Fournir des programmes et des </a:t>
            </a:r>
            <a:r>
              <a:rPr b="1"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services</a:t>
            </a: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;</a:t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Prendre des </a:t>
            </a:r>
            <a:r>
              <a:rPr b="1"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décisions </a:t>
            </a: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au nom de la population.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2188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 rôle du gouvernement 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450" y="2872425"/>
            <a:ext cx="2487075" cy="17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2188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Anarchie 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311700" y="1011300"/>
            <a:ext cx="85206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Personne n'est au pouvoir;</a:t>
            </a:r>
            <a:endParaRPr sz="1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Il n’y a pas un gouvernement formel;</a:t>
            </a:r>
            <a:endParaRPr sz="1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Il y a un désir de démocratie directe (les citoyen.ne.s sont directement impliqué.e.s dans les décisions);</a:t>
            </a:r>
            <a:endParaRPr sz="1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Les associations bénévoles existent pour atteindre certains objectifs;</a:t>
            </a:r>
            <a:endParaRPr sz="1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Les lois ne sont pas toujours maintenues et il arrive qu'il y ait de la désobéissance civile.</a:t>
            </a:r>
            <a:endParaRPr sz="1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ypes of government symbols anarchy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4701" y="3202875"/>
            <a:ext cx="2784875" cy="17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2188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500"/>
              <a:t>Les différents types de gouvernements</a:t>
            </a:r>
            <a:endParaRPr sz="3500"/>
          </a:p>
        </p:txBody>
      </p:sp>
      <p:sp>
        <p:nvSpPr>
          <p:cNvPr id="124" name="Google Shape;124;p20"/>
          <p:cNvSpPr txBox="1"/>
          <p:nvPr/>
        </p:nvSpPr>
        <p:spPr>
          <a:xfrm>
            <a:off x="311700" y="1155550"/>
            <a:ext cx="8520600" cy="3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Plusieurs types de gouvernements existent dans le monde. 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Ils peuvent être comparés de différentes façons :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détient le pouvoir?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les dirigeant.e.s sont-iels choisi.e.s?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a accès au pouvoir?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➔"/>
            </a:pPr>
            <a:r>
              <a:rPr lang="fr-CA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droits des individus?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075" y="2381975"/>
            <a:ext cx="2185750" cy="21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2188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500"/>
              <a:t>Discussion </a:t>
            </a:r>
            <a:endParaRPr sz="3500"/>
          </a:p>
        </p:txBody>
      </p:sp>
      <p:sp>
        <p:nvSpPr>
          <p:cNvPr id="131" name="Google Shape;131;p21"/>
          <p:cNvSpPr txBox="1"/>
          <p:nvPr/>
        </p:nvSpPr>
        <p:spPr>
          <a:xfrm>
            <a:off x="457200" y="900228"/>
            <a:ext cx="8229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CA" sz="2500">
                <a:latin typeface="DM Sans"/>
                <a:ea typeface="DM Sans"/>
                <a:cs typeface="DM Sans"/>
                <a:sym typeface="DM Sans"/>
              </a:rPr>
              <a:t>Peux-tu </a:t>
            </a:r>
            <a:r>
              <a:rPr b="1" lang="fr-CA" sz="2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nommer un type de gouvernement?</a:t>
            </a:r>
            <a:endParaRPr b="1" sz="2500">
              <a:solidFill>
                <a:srgbClr val="3F3F3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175" y="2925963"/>
            <a:ext cx="1671638" cy="166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42475" y="146860"/>
            <a:ext cx="7886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>
                <a:latin typeface="DM Sans"/>
                <a:ea typeface="DM Sans"/>
                <a:cs typeface="DM Sans"/>
                <a:sym typeface="DM Sans"/>
              </a:rPr>
              <a:t>Dictature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23425" y="1120756"/>
            <a:ext cx="7924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personne détient tout le pouvoir (on l'appelle un.e dictateur.rice); 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dictateur.rice prend souvent le contrôle sans la permission du peuple (iel n'est pas choisi.e par le peuple);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Toutes les décisions sont prises par la.le dictateur.rice;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n'ont pas accès au pouvoir, iels ne peuvent pas se présenter à un poste politique ou devenir un.e fonctionnaire du gouvernement;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➔"/>
            </a:pPr>
            <a:r>
              <a:rPr lang="fr-CA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sont limités pour les citoyen.ne.s.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350" y="3882101"/>
            <a:ext cx="1695544" cy="111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1208" y="3722713"/>
            <a:ext cx="1774381" cy="11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42475" y="146860"/>
            <a:ext cx="7886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>
                <a:latin typeface="DM Sans"/>
                <a:ea typeface="DM Sans"/>
                <a:cs typeface="DM Sans"/>
                <a:sym typeface="DM Sans"/>
              </a:rPr>
              <a:t>Oligarchie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42475" y="1274119"/>
            <a:ext cx="5728200" cy="3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51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5"/>
              <a:buFont typeface="DM Sans"/>
              <a:buChar char="➔"/>
            </a:pPr>
            <a:r>
              <a:rPr lang="fr-CA" sz="1604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petit groupe de personnes détient tout le pouvoir;</a:t>
            </a:r>
            <a:endParaRPr sz="1604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517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5"/>
              <a:buFont typeface="DM Sans"/>
              <a:buChar char="➔"/>
            </a:pPr>
            <a:r>
              <a:rPr lang="fr-CA" sz="1604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Iels prennent toutes les décisions, généralement en vue de leurs propres intérêts;</a:t>
            </a:r>
            <a:endParaRPr sz="1604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517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5"/>
              <a:buFont typeface="DM Sans"/>
              <a:buChar char="➔"/>
            </a:pPr>
            <a:r>
              <a:rPr lang="fr-CA" sz="1604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 groupe peut avoir du pouvoir en raison de ses liens avec : la royauté, la richesse, la famille ou l'armée;</a:t>
            </a:r>
            <a:endParaRPr sz="1604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517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5"/>
              <a:buFont typeface="DM Sans"/>
              <a:buChar char="➔"/>
            </a:pPr>
            <a:r>
              <a:rPr lang="fr-CA" sz="1604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n'ont pas accès au pouvoir. Iels ne peuvent pas se présenter à un poste politique ou devenir un.e fonctionnaire du gouvernement;</a:t>
            </a:r>
            <a:endParaRPr sz="1604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517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5"/>
              <a:buFont typeface="DM Sans"/>
              <a:buChar char="➔"/>
            </a:pPr>
            <a:r>
              <a:rPr lang="fr-CA" sz="1604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sont limités pour les citoyen.ne.s.</a:t>
            </a:r>
            <a:endParaRPr sz="1604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450" y="1551759"/>
            <a:ext cx="1954257" cy="1954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ogo-less Elementary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