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2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5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</p:sldIdLst>
  <p:sldSz cy="6858000" cx="9144000"/>
  <p:notesSz cx="6858000" cy="9144000"/>
  <p:embeddedFontLst>
    <p:embeddedFont>
      <p:font typeface="DM Sans"/>
      <p:regular r:id="rId18"/>
      <p:bold r:id="rId19"/>
      <p:italic r:id="rId20"/>
      <p:boldItalic r:id="rId21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DMSans-italic.fntdata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21" Type="http://schemas.openxmlformats.org/officeDocument/2006/relationships/font" Target="fonts/DMSans-boldItalic.fntdata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5" Type="http://schemas.openxmlformats.org/officeDocument/2006/relationships/notesMaster" Target="notesMasters/notesMaster1.xml"/><Relationship Id="rId19" Type="http://schemas.openxmlformats.org/officeDocument/2006/relationships/font" Target="fonts/DMSans-bold.fntdata"/><Relationship Id="rId6" Type="http://schemas.openxmlformats.org/officeDocument/2006/relationships/slide" Target="slides/slide1.xml"/><Relationship Id="rId18" Type="http://schemas.openxmlformats.org/officeDocument/2006/relationships/font" Target="fonts/DMSans-regular.fntdata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36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spcBef>
                <a:spcPts val="36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spcBef>
                <a:spcPts val="36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spcBef>
                <a:spcPts val="36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spcBef>
                <a:spcPts val="36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CA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g13954acf5c2_0_4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4" name="Google Shape;54;g13954acf5c2_0_44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g12c92f2fcf2_0_152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b="0" i="0" lang="en-CA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2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2" name="Google Shape;122;g12c92f2fcf2_0_152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23" name="Google Shape;123;g12c92f2fcf2_0_152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g12c92f2fcf2_0_228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b="0" i="0" lang="en-CA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2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0" name="Google Shape;130;g12c92f2fcf2_0_228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31" name="Google Shape;131;g12c92f2fcf2_0_228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19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t/>
            </a:r>
            <a:endParaRPr/>
          </a:p>
        </p:txBody>
      </p:sp>
      <p:sp>
        <p:nvSpPr>
          <p:cNvPr id="138" name="Google Shape;138;p19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t/>
            </a:r>
            <a:endParaRPr/>
          </a:p>
        </p:txBody>
      </p:sp>
      <p:sp>
        <p:nvSpPr>
          <p:cNvPr id="61" name="Google Shape;61;p2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g11c679b301f_1_0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b="0" i="0" lang="en-CA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8" name="Google Shape;68;g11c679b301f_1_0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69" name="Google Shape;69;g11c679b301f_1_0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g11c679b301f_1_95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b="0" i="0" lang="en-CA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2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6" name="Google Shape;76;g11c679b301f_1_95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77" name="Google Shape;77;g11c679b301f_1_95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g11c679b301f_1_88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b="0" i="0" lang="en-CA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2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5" name="Google Shape;85;g11c679b301f_1_88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86" name="Google Shape;86;g11c679b301f_1_88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g11c679b301f_1_185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b="0" i="0" lang="en-CA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2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2" name="Google Shape;92;g11c679b301f_1_185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93" name="Google Shape;93;g11c679b301f_1_185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g11c679b301f_1_361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b="0" i="0" lang="en-CA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2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9" name="Google Shape;99;g11c679b301f_1_361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00" name="Google Shape;100;g11c679b301f_1_361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g11c679b301f_1_449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b="0" i="0" lang="en-CA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2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6" name="Google Shape;106;g11c679b301f_1_449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07" name="Google Shape;107;g11c679b301f_1_449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g11c679b301f_1_461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b="0" i="0" lang="en-CA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2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4" name="Google Shape;114;g11c679b301f_1_461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15" name="Google Shape;115;g11c679b301f_1_461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>
  <p:cSld name="Title Slide">
    <p:spTree>
      <p:nvGrpSpPr>
        <p:cNvPr id="14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2"/>
          <p:cNvSpPr txBox="1"/>
          <p:nvPr>
            <p:ph type="ctrTitle"/>
          </p:nvPr>
        </p:nvSpPr>
        <p:spPr>
          <a:xfrm>
            <a:off x="685800" y="1122363"/>
            <a:ext cx="7772400" cy="2387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3600"/>
              <a:buFont typeface="Arial"/>
              <a:buNone/>
              <a:defRPr sz="3600">
                <a:solidFill>
                  <a:srgbClr val="3F3F3F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" name="Google Shape;16;p2"/>
          <p:cNvSpPr txBox="1"/>
          <p:nvPr>
            <p:ph idx="10" type="dt"/>
          </p:nvPr>
        </p:nvSpPr>
        <p:spPr>
          <a:xfrm>
            <a:off x="628650" y="6356351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7" name="Google Shape;17;p2"/>
          <p:cNvSpPr txBox="1"/>
          <p:nvPr>
            <p:ph idx="11" type="ftr"/>
          </p:nvPr>
        </p:nvSpPr>
        <p:spPr>
          <a:xfrm>
            <a:off x="3028950" y="6356351"/>
            <a:ext cx="30861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18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3"/>
          <p:cNvSpPr txBox="1"/>
          <p:nvPr>
            <p:ph type="title"/>
          </p:nvPr>
        </p:nvSpPr>
        <p:spPr>
          <a:xfrm>
            <a:off x="628650" y="373439"/>
            <a:ext cx="7886700" cy="807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" name="Google Shape;20;p3"/>
          <p:cNvSpPr txBox="1"/>
          <p:nvPr>
            <p:ph idx="1" type="body"/>
          </p:nvPr>
        </p:nvSpPr>
        <p:spPr>
          <a:xfrm>
            <a:off x="628650" y="1465545"/>
            <a:ext cx="7886700" cy="4711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4"/>
          <p:cNvSpPr txBox="1"/>
          <p:nvPr>
            <p:ph type="title"/>
          </p:nvPr>
        </p:nvSpPr>
        <p:spPr>
          <a:xfrm>
            <a:off x="623888" y="1709739"/>
            <a:ext cx="7886700" cy="2852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Arial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" name="Google Shape;23;p4"/>
          <p:cNvSpPr txBox="1"/>
          <p:nvPr>
            <p:ph idx="1" type="body"/>
          </p:nvPr>
        </p:nvSpPr>
        <p:spPr>
          <a:xfrm>
            <a:off x="623888" y="4589464"/>
            <a:ext cx="7886700" cy="1500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>
                <a:solidFill>
                  <a:schemeClr val="dk1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24" name="Google Shape;24;p4"/>
          <p:cNvSpPr txBox="1"/>
          <p:nvPr>
            <p:ph idx="10" type="dt"/>
          </p:nvPr>
        </p:nvSpPr>
        <p:spPr>
          <a:xfrm>
            <a:off x="628650" y="6356351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5" name="Google Shape;25;p4"/>
          <p:cNvSpPr txBox="1"/>
          <p:nvPr>
            <p:ph idx="11" type="ftr"/>
          </p:nvPr>
        </p:nvSpPr>
        <p:spPr>
          <a:xfrm>
            <a:off x="3028950" y="6356351"/>
            <a:ext cx="30861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6" name="Google Shape;26;p4"/>
          <p:cNvSpPr txBox="1"/>
          <p:nvPr>
            <p:ph idx="12" type="sldNum"/>
          </p:nvPr>
        </p:nvSpPr>
        <p:spPr>
          <a:xfrm>
            <a:off x="6457950" y="6356351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C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5"/>
          <p:cNvSpPr txBox="1"/>
          <p:nvPr>
            <p:ph type="title"/>
          </p:nvPr>
        </p:nvSpPr>
        <p:spPr>
          <a:xfrm>
            <a:off x="628650" y="365127"/>
            <a:ext cx="7886700" cy="831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" name="Google Shape;29;p5"/>
          <p:cNvSpPr txBox="1"/>
          <p:nvPr>
            <p:ph idx="1" type="body"/>
          </p:nvPr>
        </p:nvSpPr>
        <p:spPr>
          <a:xfrm>
            <a:off x="628650" y="1825625"/>
            <a:ext cx="3886200" cy="4351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0" name="Google Shape;30;p5"/>
          <p:cNvSpPr txBox="1"/>
          <p:nvPr>
            <p:ph idx="2" type="body"/>
          </p:nvPr>
        </p:nvSpPr>
        <p:spPr>
          <a:xfrm>
            <a:off x="4629150" y="1825625"/>
            <a:ext cx="3886200" cy="4351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1" name="Google Shape;31;p5"/>
          <p:cNvSpPr txBox="1"/>
          <p:nvPr>
            <p:ph idx="10" type="dt"/>
          </p:nvPr>
        </p:nvSpPr>
        <p:spPr>
          <a:xfrm>
            <a:off x="628650" y="6356351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2" name="Google Shape;32;p5"/>
          <p:cNvSpPr txBox="1"/>
          <p:nvPr>
            <p:ph idx="11" type="ftr"/>
          </p:nvPr>
        </p:nvSpPr>
        <p:spPr>
          <a:xfrm>
            <a:off x="3028950" y="6356351"/>
            <a:ext cx="30861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3" name="Google Shape;33;p5"/>
          <p:cNvSpPr txBox="1"/>
          <p:nvPr>
            <p:ph idx="12" type="sldNum"/>
          </p:nvPr>
        </p:nvSpPr>
        <p:spPr>
          <a:xfrm>
            <a:off x="6457950" y="6356351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C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34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6"/>
          <p:cNvSpPr txBox="1"/>
          <p:nvPr>
            <p:ph type="title"/>
          </p:nvPr>
        </p:nvSpPr>
        <p:spPr>
          <a:xfrm>
            <a:off x="629841" y="365127"/>
            <a:ext cx="7886700" cy="968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6" name="Google Shape;36;p6"/>
          <p:cNvSpPr txBox="1"/>
          <p:nvPr>
            <p:ph idx="1" type="body"/>
          </p:nvPr>
        </p:nvSpPr>
        <p:spPr>
          <a:xfrm>
            <a:off x="629842" y="1681163"/>
            <a:ext cx="3868200" cy="8238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F3F3F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37" name="Google Shape;37;p6"/>
          <p:cNvSpPr txBox="1"/>
          <p:nvPr>
            <p:ph idx="2" type="body"/>
          </p:nvPr>
        </p:nvSpPr>
        <p:spPr>
          <a:xfrm>
            <a:off x="629842" y="2505075"/>
            <a:ext cx="3868200" cy="3684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8" name="Google Shape;38;p6"/>
          <p:cNvSpPr txBox="1"/>
          <p:nvPr>
            <p:ph idx="3" type="body"/>
          </p:nvPr>
        </p:nvSpPr>
        <p:spPr>
          <a:xfrm>
            <a:off x="4629150" y="1681163"/>
            <a:ext cx="3887400" cy="8238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F3F3F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39" name="Google Shape;39;p6"/>
          <p:cNvSpPr txBox="1"/>
          <p:nvPr>
            <p:ph idx="4" type="body"/>
          </p:nvPr>
        </p:nvSpPr>
        <p:spPr>
          <a:xfrm>
            <a:off x="4629150" y="2505075"/>
            <a:ext cx="3887400" cy="3684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0" name="Google Shape;40;p6"/>
          <p:cNvSpPr txBox="1"/>
          <p:nvPr>
            <p:ph idx="10" type="dt"/>
          </p:nvPr>
        </p:nvSpPr>
        <p:spPr>
          <a:xfrm>
            <a:off x="628650" y="6356351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1" name="Google Shape;41;p6"/>
          <p:cNvSpPr txBox="1"/>
          <p:nvPr>
            <p:ph idx="11" type="ftr"/>
          </p:nvPr>
        </p:nvSpPr>
        <p:spPr>
          <a:xfrm>
            <a:off x="3028950" y="6356351"/>
            <a:ext cx="30861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2" name="Google Shape;42;p6"/>
          <p:cNvSpPr txBox="1"/>
          <p:nvPr>
            <p:ph idx="12" type="sldNum"/>
          </p:nvPr>
        </p:nvSpPr>
        <p:spPr>
          <a:xfrm>
            <a:off x="6457950" y="6356351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C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43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7"/>
          <p:cNvSpPr txBox="1"/>
          <p:nvPr>
            <p:ph type="title"/>
          </p:nvPr>
        </p:nvSpPr>
        <p:spPr>
          <a:xfrm>
            <a:off x="628650" y="365127"/>
            <a:ext cx="7886700" cy="831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5" name="Google Shape;45;p7"/>
          <p:cNvSpPr txBox="1"/>
          <p:nvPr>
            <p:ph idx="10" type="dt"/>
          </p:nvPr>
        </p:nvSpPr>
        <p:spPr>
          <a:xfrm>
            <a:off x="628650" y="6356351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6" name="Google Shape;46;p7"/>
          <p:cNvSpPr txBox="1"/>
          <p:nvPr>
            <p:ph idx="11" type="ftr"/>
          </p:nvPr>
        </p:nvSpPr>
        <p:spPr>
          <a:xfrm>
            <a:off x="3028950" y="6356351"/>
            <a:ext cx="30861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7" name="Google Shape;47;p7"/>
          <p:cNvSpPr txBox="1"/>
          <p:nvPr>
            <p:ph idx="12" type="sldNum"/>
          </p:nvPr>
        </p:nvSpPr>
        <p:spPr>
          <a:xfrm>
            <a:off x="6457950" y="6356351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l">
              <a:spcBef>
                <a:spcPts val="0"/>
              </a:spcBef>
              <a:buNone/>
              <a:defRPr sz="120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l">
              <a:spcBef>
                <a:spcPts val="0"/>
              </a:spcBef>
              <a:buNone/>
              <a:defRPr sz="120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l">
              <a:spcBef>
                <a:spcPts val="0"/>
              </a:spcBef>
              <a:buNone/>
              <a:defRPr sz="120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l">
              <a:spcBef>
                <a:spcPts val="0"/>
              </a:spcBef>
              <a:buNone/>
              <a:defRPr sz="120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l">
              <a:spcBef>
                <a:spcPts val="0"/>
              </a:spcBef>
              <a:buNone/>
              <a:defRPr sz="120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l">
              <a:spcBef>
                <a:spcPts val="0"/>
              </a:spcBef>
              <a:buNone/>
              <a:defRPr sz="120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l">
              <a:spcBef>
                <a:spcPts val="0"/>
              </a:spcBef>
              <a:buNone/>
              <a:defRPr sz="120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l">
              <a:spcBef>
                <a:spcPts val="0"/>
              </a:spcBef>
              <a:buNone/>
              <a:defRPr sz="120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l">
              <a:spcBef>
                <a:spcPts val="0"/>
              </a:spcBef>
              <a:buNone/>
              <a:defRPr sz="120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C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8"/>
          <p:cNvSpPr txBox="1"/>
          <p:nvPr>
            <p:ph idx="10" type="dt"/>
          </p:nvPr>
        </p:nvSpPr>
        <p:spPr>
          <a:xfrm>
            <a:off x="628650" y="6356351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0" name="Google Shape;50;p8"/>
          <p:cNvSpPr txBox="1"/>
          <p:nvPr>
            <p:ph idx="11" type="ftr"/>
          </p:nvPr>
        </p:nvSpPr>
        <p:spPr>
          <a:xfrm>
            <a:off x="3028950" y="6356351"/>
            <a:ext cx="30861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1" name="Google Shape;51;p8"/>
          <p:cNvSpPr txBox="1"/>
          <p:nvPr>
            <p:ph idx="12" type="sldNum"/>
          </p:nvPr>
        </p:nvSpPr>
        <p:spPr>
          <a:xfrm>
            <a:off x="6457950" y="6356351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l">
              <a:spcBef>
                <a:spcPts val="0"/>
              </a:spcBef>
              <a:buNone/>
              <a:defRPr sz="120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l">
              <a:spcBef>
                <a:spcPts val="0"/>
              </a:spcBef>
              <a:buNone/>
              <a:defRPr sz="120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l">
              <a:spcBef>
                <a:spcPts val="0"/>
              </a:spcBef>
              <a:buNone/>
              <a:defRPr sz="120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l">
              <a:spcBef>
                <a:spcPts val="0"/>
              </a:spcBef>
              <a:buNone/>
              <a:defRPr sz="120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l">
              <a:spcBef>
                <a:spcPts val="0"/>
              </a:spcBef>
              <a:buNone/>
              <a:defRPr sz="120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l">
              <a:spcBef>
                <a:spcPts val="0"/>
              </a:spcBef>
              <a:buNone/>
              <a:defRPr sz="120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l">
              <a:spcBef>
                <a:spcPts val="0"/>
              </a:spcBef>
              <a:buNone/>
              <a:defRPr sz="120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l">
              <a:spcBef>
                <a:spcPts val="0"/>
              </a:spcBef>
              <a:buNone/>
              <a:defRPr sz="120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l">
              <a:spcBef>
                <a:spcPts val="0"/>
              </a:spcBef>
              <a:buNone/>
              <a:defRPr sz="120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CA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9" Type="http://schemas.openxmlformats.org/officeDocument/2006/relationships/theme" Target="../theme/theme1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/>
          <p:nvPr/>
        </p:nvSpPr>
        <p:spPr>
          <a:xfrm>
            <a:off x="0" y="0"/>
            <a:ext cx="9144000" cy="1197000"/>
          </a:xfrm>
          <a:prstGeom prst="rect">
            <a:avLst/>
          </a:prstGeom>
          <a:solidFill>
            <a:srgbClr val="256AAB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rgbClr val="722F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" name="Google Shape;11;p1"/>
          <p:cNvSpPr txBox="1"/>
          <p:nvPr>
            <p:ph type="title"/>
          </p:nvPr>
        </p:nvSpPr>
        <p:spPr>
          <a:xfrm>
            <a:off x="628650" y="365127"/>
            <a:ext cx="7886700" cy="831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"/>
              <a:buNone/>
              <a:defRPr b="1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2" name="Google Shape;12;p1"/>
          <p:cNvSpPr txBox="1"/>
          <p:nvPr>
            <p:ph idx="1" type="body"/>
          </p:nvPr>
        </p:nvSpPr>
        <p:spPr>
          <a:xfrm>
            <a:off x="628650" y="1761666"/>
            <a:ext cx="7886700" cy="4415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F3F3F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id="13" name="Google Shape;13;p1"/>
          <p:cNvPicPr preferRelativeResize="0"/>
          <p:nvPr/>
        </p:nvPicPr>
        <p:blipFill rotWithShape="1">
          <a:blip r:embed="rId1">
            <a:alphaModFix/>
          </a:blip>
          <a:srcRect b="-663" l="-534" r="-444" t="-10118"/>
          <a:stretch/>
        </p:blipFill>
        <p:spPr>
          <a:xfrm>
            <a:off x="7263926" y="5144571"/>
            <a:ext cx="1614312" cy="1427145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2"/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0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9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3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8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5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2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6.jpg"/><Relationship Id="rId4" Type="http://schemas.openxmlformats.org/officeDocument/2006/relationships/image" Target="../media/image7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1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4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9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256AAB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rgbClr val="482F9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57" name="Google Shape;57;p9"/>
          <p:cNvPicPr preferRelativeResize="0"/>
          <p:nvPr/>
        </p:nvPicPr>
        <p:blipFill rotWithShape="1">
          <a:blip r:embed="rId3">
            <a:alphaModFix/>
          </a:blip>
          <a:srcRect b="-5282" l="-1277" r="-2575" t="-10565"/>
          <a:stretch/>
        </p:blipFill>
        <p:spPr>
          <a:xfrm>
            <a:off x="284671" y="120770"/>
            <a:ext cx="2104846" cy="1892038"/>
          </a:xfrm>
          <a:prstGeom prst="rect">
            <a:avLst/>
          </a:prstGeom>
          <a:noFill/>
          <a:ln>
            <a:noFill/>
          </a:ln>
        </p:spPr>
      </p:pic>
      <p:sp>
        <p:nvSpPr>
          <p:cNvPr id="58" name="Google Shape;58;p9"/>
          <p:cNvSpPr txBox="1"/>
          <p:nvPr>
            <p:ph type="ctrTitle"/>
          </p:nvPr>
        </p:nvSpPr>
        <p:spPr>
          <a:xfrm>
            <a:off x="527268" y="2049463"/>
            <a:ext cx="8058000" cy="18114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"/>
              <a:buNone/>
            </a:pPr>
            <a:r>
              <a:rPr lang="en-CA" sz="37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DIAPORAMA 8 : </a:t>
            </a:r>
            <a:br>
              <a:rPr lang="en-CA" sz="37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CA" sz="37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Le processus électoral</a:t>
            </a:r>
            <a:endParaRPr sz="37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18"/>
          <p:cNvSpPr txBox="1"/>
          <p:nvPr>
            <p:ph idx="1" type="body"/>
          </p:nvPr>
        </p:nvSpPr>
        <p:spPr>
          <a:xfrm>
            <a:off x="357900" y="1265625"/>
            <a:ext cx="8614500" cy="3705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CA" sz="2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Un </a:t>
            </a:r>
            <a:r>
              <a:rPr b="1" lang="en-CA" sz="2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bulletin de vote accepté</a:t>
            </a:r>
            <a:r>
              <a:rPr lang="en-CA" sz="2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indique clairement la préférence de l'électeur.ice. </a:t>
            </a:r>
            <a:endParaRPr sz="2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2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CA" sz="2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Vous pouvez voter pour plus d'un.e candidat.e s'il y a plus d'une personne élue dans la course.</a:t>
            </a:r>
            <a:endParaRPr sz="2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Arial"/>
              <a:buNone/>
            </a:pPr>
            <a:r>
              <a:t/>
            </a:r>
            <a:endParaRPr sz="23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508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F3F3F"/>
              </a:buClr>
              <a:buSzPts val="2800"/>
              <a:buNone/>
            </a:pPr>
            <a:r>
              <a:t/>
            </a:r>
            <a:endParaRPr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508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F3F3F"/>
              </a:buClr>
              <a:buSzPts val="2800"/>
              <a:buNone/>
            </a:pPr>
            <a:r>
              <a:t/>
            </a:r>
            <a:endParaRPr>
              <a:solidFill>
                <a:srgbClr val="3F3F3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6" name="Google Shape;126;p18"/>
          <p:cNvSpPr/>
          <p:nvPr/>
        </p:nvSpPr>
        <p:spPr>
          <a:xfrm>
            <a:off x="357897" y="249600"/>
            <a:ext cx="8428200" cy="677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Arial"/>
              <a:buNone/>
            </a:pPr>
            <a:r>
              <a:rPr b="1" lang="en-CA" sz="3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Les bulletins de vote acceptés</a:t>
            </a:r>
            <a:endParaRPr b="1" i="0" sz="3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27" name="Google Shape;127;p1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053427" y="3062048"/>
            <a:ext cx="4664873" cy="365625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19"/>
          <p:cNvSpPr txBox="1"/>
          <p:nvPr>
            <p:ph idx="1" type="body"/>
          </p:nvPr>
        </p:nvSpPr>
        <p:spPr>
          <a:xfrm>
            <a:off x="357900" y="1283200"/>
            <a:ext cx="8670000" cy="4526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en-CA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Un </a:t>
            </a:r>
            <a:r>
              <a:rPr b="1" lang="en-CA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bulletin de vote rejeté</a:t>
            </a:r>
            <a:r>
              <a:rPr lang="en-CA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est un bulletin qui ne peut pas être comptabilisé, car le choix de l’électeur.rice n’est </a:t>
            </a:r>
            <a:r>
              <a:rPr b="1" lang="en-CA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pas clairement indiqué</a:t>
            </a:r>
            <a:r>
              <a:rPr lang="en-CA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 sz="2200">
              <a:latin typeface="DM Sans"/>
              <a:ea typeface="DM Sans"/>
              <a:cs typeface="DM Sans"/>
              <a:sym typeface="DM Sans"/>
            </a:endParaRPr>
          </a:p>
          <a:p>
            <a:pPr indent="0" lvl="0" marL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132E4D"/>
              </a:buClr>
              <a:buSzPts val="1800"/>
              <a:buNone/>
            </a:pPr>
            <a:r>
              <a:t/>
            </a:r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508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F3F3F"/>
              </a:buClr>
              <a:buSzPts val="2800"/>
              <a:buNone/>
            </a:pPr>
            <a:r>
              <a:t/>
            </a:r>
            <a:endParaRPr sz="2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F3F3F"/>
              </a:buClr>
              <a:buSzPts val="2800"/>
              <a:buFont typeface="Arial"/>
              <a:buNone/>
            </a:pPr>
            <a:r>
              <a:t/>
            </a:r>
            <a:endParaRPr sz="2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508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F3F3F"/>
              </a:buClr>
              <a:buSzPts val="2800"/>
              <a:buNone/>
            </a:pPr>
            <a:r>
              <a:t/>
            </a:r>
            <a:endParaRPr>
              <a:solidFill>
                <a:srgbClr val="3F3F3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4" name="Google Shape;134;p19"/>
          <p:cNvSpPr/>
          <p:nvPr/>
        </p:nvSpPr>
        <p:spPr>
          <a:xfrm>
            <a:off x="357897" y="269325"/>
            <a:ext cx="8428200" cy="677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Arial"/>
              <a:buNone/>
            </a:pPr>
            <a:r>
              <a:rPr b="1" lang="en-CA" sz="3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Les bulletins de vote rejetés </a:t>
            </a:r>
            <a:endParaRPr b="1" i="0" sz="3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35" name="Google Shape;135;p1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236306" y="2806700"/>
            <a:ext cx="4648458" cy="360184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20"/>
          <p:cNvSpPr txBox="1"/>
          <p:nvPr/>
        </p:nvSpPr>
        <p:spPr>
          <a:xfrm>
            <a:off x="326075" y="1304025"/>
            <a:ext cx="8588400" cy="387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400050" lvl="0" marL="4572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Calibri"/>
              <a:buChar char="●"/>
            </a:pPr>
            <a:r>
              <a:rPr lang="en-CA" sz="27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Pensez-vous que voter est facile ou difficile? Pourquoi?</a:t>
            </a:r>
            <a:endParaRPr sz="27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400050" lvl="0" marL="4572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Calibri"/>
              <a:buChar char="●"/>
            </a:pPr>
            <a:r>
              <a:rPr lang="en-CA" sz="27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Vous sentez-vous prêt.e.s à voter lors de l'élection du Vote étudiant? Pourquoi ou pourquoi pas?</a:t>
            </a:r>
            <a:endParaRPr sz="27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400050" lvl="0" marL="4572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Calibri"/>
              <a:buChar char="●"/>
            </a:pPr>
            <a:r>
              <a:rPr lang="en-CA" sz="27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Allez-vous voter lorsque vous aurez 18 ans?</a:t>
            </a:r>
            <a:endParaRPr sz="27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76200" lvl="0" marL="228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t/>
            </a:r>
            <a:endParaRPr b="0" i="0" sz="2200" u="none" cap="none" strike="noStrike">
              <a:solidFill>
                <a:srgbClr val="3F3F3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1" name="Google Shape;141;p20"/>
          <p:cNvSpPr txBox="1"/>
          <p:nvPr/>
        </p:nvSpPr>
        <p:spPr>
          <a:xfrm>
            <a:off x="676937" y="162479"/>
            <a:ext cx="7886700" cy="826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400"/>
              <a:buFont typeface="Arial"/>
              <a:buNone/>
            </a:pPr>
            <a:r>
              <a:rPr b="1" i="0" lang="en-CA" sz="37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Discussion</a:t>
            </a:r>
            <a:endParaRPr b="1" i="0" sz="37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42" name="Google Shape;142;p2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467450" y="4830450"/>
            <a:ext cx="1743700" cy="1720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0"/>
          <p:cNvSpPr txBox="1"/>
          <p:nvPr/>
        </p:nvSpPr>
        <p:spPr>
          <a:xfrm>
            <a:off x="134475" y="1534500"/>
            <a:ext cx="8750100" cy="2277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CA" sz="25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Comment peut-on voter aux élections locales?</a:t>
            </a:r>
            <a:endParaRPr sz="25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2500">
              <a:solidFill>
                <a:schemeClr val="dk1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2500">
              <a:solidFill>
                <a:schemeClr val="dk1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2500">
              <a:solidFill>
                <a:schemeClr val="dk1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Arial"/>
              <a:buNone/>
            </a:pPr>
            <a:r>
              <a:t/>
            </a:r>
            <a:endParaRPr sz="2500">
              <a:solidFill>
                <a:schemeClr val="dk1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04040"/>
              </a:buClr>
              <a:buSzPts val="2000"/>
              <a:buFont typeface="Arial"/>
              <a:buNone/>
            </a:pPr>
            <a:r>
              <a:t/>
            </a:r>
            <a:endParaRPr b="0" i="0" sz="20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04040"/>
              </a:buClr>
              <a:buSzPts val="3600"/>
              <a:buFont typeface="Arial"/>
              <a:buNone/>
            </a:pPr>
            <a:r>
              <a:t/>
            </a:r>
            <a:endParaRPr b="1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4" name="Google Shape;64;p10"/>
          <p:cNvSpPr/>
          <p:nvPr/>
        </p:nvSpPr>
        <p:spPr>
          <a:xfrm>
            <a:off x="357897" y="254125"/>
            <a:ext cx="8428200" cy="677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800"/>
              <a:buFont typeface="Arial"/>
              <a:buNone/>
            </a:pPr>
            <a:r>
              <a:rPr b="1" lang="en-CA" sz="36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Question centrale</a:t>
            </a:r>
            <a:endParaRPr b="1" i="0" sz="36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https://www.macleans.ca/wp-content/uploads/2018/05/Ontario-election-how-to-vote.jpg" id="65" name="Google Shape;65;p10"/>
          <p:cNvPicPr preferRelativeResize="0"/>
          <p:nvPr/>
        </p:nvPicPr>
        <p:blipFill rotWithShape="1">
          <a:blip r:embed="rId3">
            <a:alphaModFix/>
          </a:blip>
          <a:srcRect b="12648" l="0" r="0" t="0"/>
          <a:stretch/>
        </p:blipFill>
        <p:spPr>
          <a:xfrm>
            <a:off x="2151900" y="2486300"/>
            <a:ext cx="4481901" cy="2711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1"/>
          <p:cNvSpPr txBox="1"/>
          <p:nvPr>
            <p:ph type="title"/>
          </p:nvPr>
        </p:nvSpPr>
        <p:spPr>
          <a:xfrm>
            <a:off x="483750" y="1430700"/>
            <a:ext cx="8176500" cy="1998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</a:pPr>
            <a:r>
              <a:rPr b="0" lang="en-CA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Lors des élections locales en C.-B., le vote se fait par</a:t>
            </a:r>
            <a:r>
              <a:rPr lang="en-CA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bulletin secret</a:t>
            </a:r>
            <a:r>
              <a:rPr b="0" lang="en-CA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</a:t>
            </a:r>
            <a:br>
              <a:rPr b="0" lang="en-CA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b="0"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r>
              <a:rPr b="0" lang="en-CA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Les électeur.rice.s remplissent leur bulletin de vote derrière un isoloir et le plient ensuite pour cacher leur choix.</a:t>
            </a:r>
            <a:br>
              <a:rPr b="0" lang="en-CA" sz="2200">
                <a:solidFill>
                  <a:schemeClr val="dk1"/>
                </a:solidFill>
              </a:rPr>
            </a:br>
            <a:endParaRPr sz="2200"/>
          </a:p>
        </p:txBody>
      </p:sp>
      <p:sp>
        <p:nvSpPr>
          <p:cNvPr id="72" name="Google Shape;72;p11"/>
          <p:cNvSpPr/>
          <p:nvPr/>
        </p:nvSpPr>
        <p:spPr>
          <a:xfrm>
            <a:off x="357897" y="269325"/>
            <a:ext cx="8428200" cy="677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Arial"/>
              <a:buNone/>
            </a:pPr>
            <a:r>
              <a:rPr b="1" lang="en-CA" sz="3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Le vote secret</a:t>
            </a:r>
            <a:endParaRPr sz="3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800"/>
              <a:buFont typeface="Arial"/>
              <a:buNone/>
            </a:pPr>
            <a:r>
              <a:t/>
            </a:r>
            <a:endParaRPr b="1" sz="3400">
              <a:solidFill>
                <a:srgbClr val="FFFFFF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pic>
        <p:nvPicPr>
          <p:cNvPr descr="Local Elections &amp; Voting - Strathcona Regional District - Strathcona  Regional District" id="73" name="Google Shape;73;p1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271100" y="3229348"/>
            <a:ext cx="5692601" cy="26130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2"/>
          <p:cNvSpPr txBox="1"/>
          <p:nvPr>
            <p:ph idx="1" type="body"/>
          </p:nvPr>
        </p:nvSpPr>
        <p:spPr>
          <a:xfrm>
            <a:off x="495825" y="1509175"/>
            <a:ext cx="8186400" cy="4526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CA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Vous avez le droit de voter lors des élections locales en C.-B. si :</a:t>
            </a:r>
            <a:endParaRPr sz="2200">
              <a:latin typeface="DM Sans"/>
              <a:ea typeface="DM Sans"/>
              <a:cs typeface="DM Sans"/>
              <a:sym typeface="DM Sans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100"/>
              <a:buFont typeface="Arial"/>
              <a:buNone/>
            </a:pPr>
            <a:r>
              <a:t/>
            </a:r>
            <a:endParaRPr sz="1100">
              <a:solidFill>
                <a:schemeClr val="dk1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indent="-3810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Char char="•"/>
            </a:pPr>
            <a:r>
              <a:rPr lang="en-CA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Vous êtes un.e </a:t>
            </a:r>
            <a:r>
              <a:rPr b="1" lang="en-CA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citoyen.ne canadien.ne</a:t>
            </a:r>
            <a:r>
              <a:rPr lang="en-CA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</a:t>
            </a:r>
            <a:endParaRPr sz="2400">
              <a:latin typeface="Calibri"/>
              <a:ea typeface="Calibri"/>
              <a:cs typeface="Calibri"/>
              <a:sym typeface="Calibri"/>
            </a:endParaRPr>
          </a:p>
          <a:p>
            <a:pPr indent="-3810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Char char="•"/>
            </a:pPr>
            <a:r>
              <a:rPr lang="en-CA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Vous avez au moins 18 ans le jour de l’élection, </a:t>
            </a:r>
            <a:endParaRPr sz="2400">
              <a:latin typeface="Calibri"/>
              <a:ea typeface="Calibri"/>
              <a:cs typeface="Calibri"/>
              <a:sym typeface="Calibri"/>
            </a:endParaRPr>
          </a:p>
          <a:p>
            <a:pPr indent="-3810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Char char="•"/>
            </a:pPr>
            <a:r>
              <a:rPr lang="en-CA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Vous résidez en C.-B. depuis plus de six mois</a:t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810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Char char="•"/>
            </a:pPr>
            <a:r>
              <a:rPr lang="en-CA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Habiter ou posséder une propriété là où vous prévoyez de voter</a:t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F3F3F"/>
              </a:buClr>
              <a:buSzPts val="2600"/>
              <a:buFont typeface="Arial"/>
              <a:buNone/>
            </a:pPr>
            <a:r>
              <a:t/>
            </a:r>
            <a:endParaRPr sz="2600">
              <a:solidFill>
                <a:srgbClr val="3F3F3F"/>
              </a:solidFill>
            </a:endParaRPr>
          </a:p>
        </p:txBody>
      </p:sp>
      <p:pic>
        <p:nvPicPr>
          <p:cNvPr descr="18 birthday cake" id="80" name="Google Shape;80;p1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906900" y="4228849"/>
            <a:ext cx="2351051" cy="1755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81" name="Google Shape;81;p1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015800" y="4228850"/>
            <a:ext cx="2202550" cy="1755947"/>
          </a:xfrm>
          <a:prstGeom prst="rect">
            <a:avLst/>
          </a:prstGeom>
          <a:noFill/>
          <a:ln>
            <a:noFill/>
          </a:ln>
        </p:spPr>
      </p:pic>
      <p:sp>
        <p:nvSpPr>
          <p:cNvPr id="82" name="Google Shape;82;p12"/>
          <p:cNvSpPr/>
          <p:nvPr/>
        </p:nvSpPr>
        <p:spPr>
          <a:xfrm>
            <a:off x="357897" y="269325"/>
            <a:ext cx="8428200" cy="677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Arial"/>
              <a:buNone/>
            </a:pPr>
            <a:r>
              <a:rPr b="1" lang="en-CA" sz="3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Qui a le droit de voter?</a:t>
            </a:r>
            <a:endParaRPr b="1" sz="3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800"/>
              <a:buFont typeface="Arial"/>
              <a:buNone/>
            </a:pPr>
            <a:r>
              <a:t/>
            </a:r>
            <a:endParaRPr b="1" sz="3400">
              <a:solidFill>
                <a:srgbClr val="FFFFFF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3"/>
          <p:cNvSpPr txBox="1"/>
          <p:nvPr>
            <p:ph idx="1" type="body"/>
          </p:nvPr>
        </p:nvSpPr>
        <p:spPr>
          <a:xfrm>
            <a:off x="533400" y="1600200"/>
            <a:ext cx="8229600" cy="4526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lnSpcReduction="10000"/>
          </a:bodyPr>
          <a:lstStyle/>
          <a:p>
            <a:pPr indent="-38735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Calibri"/>
              <a:buChar char="•"/>
            </a:pPr>
            <a:r>
              <a:rPr lang="en-CA" sz="25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Le gouvernement provincial établit des règles communes que tous les électeur.rice.s et candidat.e.s doivent suivre.</a:t>
            </a:r>
            <a:endParaRPr sz="25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5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8735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Calibri"/>
              <a:buChar char="•"/>
            </a:pPr>
            <a:r>
              <a:rPr lang="en-CA" sz="25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Toutefois, les municipalités et les districts régionaux sont responsables de la tenue des élections. </a:t>
            </a:r>
            <a:endParaRPr sz="25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5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8735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Calibri"/>
              <a:buChar char="•"/>
            </a:pPr>
            <a:r>
              <a:rPr lang="en-CA" sz="25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Chaque municipalité et district régional a </a:t>
            </a:r>
            <a:r>
              <a:rPr lang="en-CA" sz="25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un.e agent.e électoral.e en chef.fe </a:t>
            </a:r>
            <a:r>
              <a:rPr lang="en-CA" sz="25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qui est chargé.e de la tenue des élections. </a:t>
            </a:r>
            <a:endParaRPr sz="25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sz="2200">
              <a:solidFill>
                <a:schemeClr val="dk1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sz="2200">
              <a:solidFill>
                <a:schemeClr val="dk1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3000"/>
              <a:buFont typeface="Arial"/>
              <a:buNone/>
            </a:pPr>
            <a:r>
              <a:t/>
            </a:r>
            <a:endParaRPr sz="3000"/>
          </a:p>
        </p:txBody>
      </p:sp>
      <p:sp>
        <p:nvSpPr>
          <p:cNvPr id="89" name="Google Shape;89;p13"/>
          <p:cNvSpPr/>
          <p:nvPr/>
        </p:nvSpPr>
        <p:spPr>
          <a:xfrm>
            <a:off x="366547" y="279200"/>
            <a:ext cx="8728200" cy="677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-CA" sz="3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Qui organise les élections locales?</a:t>
            </a:r>
            <a:endParaRPr b="1" sz="3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800"/>
              <a:buFont typeface="Arial"/>
              <a:buNone/>
            </a:pPr>
            <a:r>
              <a:t/>
            </a:r>
            <a:endParaRPr b="1" sz="3400">
              <a:solidFill>
                <a:srgbClr val="FFFFFF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14"/>
          <p:cNvSpPr txBox="1"/>
          <p:nvPr>
            <p:ph idx="1" type="body"/>
          </p:nvPr>
        </p:nvSpPr>
        <p:spPr>
          <a:xfrm>
            <a:off x="386850" y="1330750"/>
            <a:ext cx="8370300" cy="5025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2286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CA" sz="2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Chaque municipalité est responsable de la préparation de son élection ainsi que de déterminer les méthodes qui seront utilisées. </a:t>
            </a:r>
            <a:endParaRPr sz="23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2286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23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2286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CA" sz="2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Plusieurs options sont offertes aux électeur.rice.s pour voter:</a:t>
            </a:r>
            <a:endParaRPr sz="23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2286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23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7465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Calibri"/>
              <a:buChar char="•"/>
            </a:pPr>
            <a:r>
              <a:rPr lang="en-CA" sz="2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Voter en personne le jour de l’élection</a:t>
            </a:r>
            <a:endParaRPr sz="23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7465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Calibri"/>
              <a:buChar char="•"/>
            </a:pPr>
            <a:r>
              <a:rPr lang="en-CA" sz="2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Voter par la poste </a:t>
            </a:r>
            <a:endParaRPr sz="23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7465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Calibri"/>
              <a:buChar char="•"/>
            </a:pPr>
            <a:r>
              <a:rPr lang="en-CA" sz="2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Voter à l'hôpital</a:t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6" name="Google Shape;96;p14"/>
          <p:cNvSpPr/>
          <p:nvPr/>
        </p:nvSpPr>
        <p:spPr>
          <a:xfrm>
            <a:off x="357897" y="312325"/>
            <a:ext cx="8428200" cy="677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Arial"/>
              <a:buNone/>
            </a:pPr>
            <a:r>
              <a:rPr b="1" lang="en-CA" sz="3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Comment voter?</a:t>
            </a:r>
            <a:endParaRPr b="1" sz="3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800"/>
              <a:buFont typeface="Arial"/>
              <a:buNone/>
            </a:pPr>
            <a:r>
              <a:t/>
            </a:r>
            <a:endParaRPr b="1" sz="3100">
              <a:solidFill>
                <a:srgbClr val="FFFFFF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15"/>
          <p:cNvSpPr txBox="1"/>
          <p:nvPr>
            <p:ph idx="1" type="body"/>
          </p:nvPr>
        </p:nvSpPr>
        <p:spPr>
          <a:xfrm>
            <a:off x="392750" y="1493650"/>
            <a:ext cx="8229600" cy="4526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4000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Calibri"/>
              <a:buChar char="•"/>
            </a:pPr>
            <a:r>
              <a:rPr lang="en-CA" sz="27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Vous pouvez trouver votre bureau de vote sur le site Web de votre municipalité ou district régional et dans la documentation envoyée aux électeur.rice.s par courrier. </a:t>
            </a:r>
            <a:endParaRPr sz="27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4000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DM Sans"/>
              <a:buChar char="•"/>
            </a:pPr>
            <a:r>
              <a:rPr lang="en-CA" sz="27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Les électeur.rice.s qui sont absent.e.s, occupé.e.s ou dans l'impossibilité de voter le jour du scrutin, ont la possibilité de participer au </a:t>
            </a:r>
            <a:r>
              <a:rPr b="1" lang="en-CA" sz="27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vote par anticipation</a:t>
            </a:r>
            <a:r>
              <a:rPr lang="en-CA" sz="27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</a:t>
            </a:r>
            <a:endParaRPr sz="27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900">
              <a:solidFill>
                <a:schemeClr val="dk1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indent="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200">
              <a:solidFill>
                <a:schemeClr val="dk1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200">
              <a:solidFill>
                <a:schemeClr val="dk1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en-CA" sz="2200">
                <a:solidFill>
                  <a:schemeClr val="dk1"/>
                </a:solidFill>
              </a:rPr>
              <a:t> </a:t>
            </a:r>
            <a:endParaRPr sz="2200"/>
          </a:p>
          <a:p>
            <a:pPr indent="-762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F3F3F"/>
              </a:buClr>
              <a:buSzPts val="2400"/>
              <a:buNone/>
            </a:pPr>
            <a:r>
              <a:t/>
            </a:r>
            <a:endParaRPr sz="2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3" name="Google Shape;103;p15"/>
          <p:cNvSpPr/>
          <p:nvPr/>
        </p:nvSpPr>
        <p:spPr>
          <a:xfrm>
            <a:off x="357897" y="269325"/>
            <a:ext cx="8428200" cy="677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Arial"/>
              <a:buNone/>
            </a:pPr>
            <a:r>
              <a:rPr b="1" lang="en-CA" sz="3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Où voter?</a:t>
            </a:r>
            <a:endParaRPr b="1" sz="3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800"/>
              <a:buFont typeface="Arial"/>
              <a:buNone/>
            </a:pPr>
            <a:r>
              <a:t/>
            </a:r>
            <a:endParaRPr b="1" sz="3400">
              <a:solidFill>
                <a:srgbClr val="FFFFFF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16"/>
          <p:cNvSpPr txBox="1"/>
          <p:nvPr>
            <p:ph idx="1" type="body"/>
          </p:nvPr>
        </p:nvSpPr>
        <p:spPr>
          <a:xfrm>
            <a:off x="309800" y="1460200"/>
            <a:ext cx="5074200" cy="4488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6195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Calibri"/>
              <a:buAutoNum type="arabicPeriod"/>
            </a:pPr>
            <a:r>
              <a:rPr lang="en-CA" sz="2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Après avoir vérifié votre identité et/ou votre admissibilité, on vous remettra un bulletin de vote.</a:t>
            </a:r>
            <a:endParaRPr sz="21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1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6195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Calibri"/>
              <a:buAutoNum type="arabicPeriod"/>
            </a:pPr>
            <a:r>
              <a:rPr lang="en-CA" sz="2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Allez derrière un isoloir et marquez votre bulletin.</a:t>
            </a:r>
            <a:endParaRPr sz="21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1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6195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Calibri"/>
              <a:buAutoNum type="arabicPeriod"/>
            </a:pPr>
            <a:r>
              <a:rPr lang="en-CA" sz="2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Remettez votre bulletin plié au membre du personnel électoral.</a:t>
            </a:r>
            <a:endParaRPr sz="21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1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6195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Calibri"/>
              <a:buAutoNum type="arabicPeriod"/>
            </a:pPr>
            <a:r>
              <a:rPr lang="en-CA" sz="2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Votre bulletin de vote est enregistré et compté. </a:t>
            </a:r>
            <a:endParaRPr sz="21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F3F3F"/>
              </a:buClr>
              <a:buSzPts val="2400"/>
              <a:buFont typeface="Arial"/>
              <a:buNone/>
            </a:pPr>
            <a:r>
              <a:t/>
            </a:r>
            <a:endParaRPr sz="2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0" name="Google Shape;110;p16"/>
          <p:cNvSpPr/>
          <p:nvPr/>
        </p:nvSpPr>
        <p:spPr>
          <a:xfrm>
            <a:off x="357897" y="259450"/>
            <a:ext cx="8428200" cy="677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rPr b="1" lang="en-CA" sz="3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Comment fonctionne le processus de vote?</a:t>
            </a:r>
            <a:endParaRPr b="1" sz="39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11" name="Google Shape;111;p1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559000" y="2300781"/>
            <a:ext cx="3369425" cy="225644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17"/>
          <p:cNvSpPr txBox="1"/>
          <p:nvPr>
            <p:ph idx="1" type="body"/>
          </p:nvPr>
        </p:nvSpPr>
        <p:spPr>
          <a:xfrm>
            <a:off x="475075" y="1759325"/>
            <a:ext cx="3557100" cy="4735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68300" lvl="0" marL="457200" rtl="0" algn="l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Calibri"/>
              <a:buChar char="•"/>
            </a:pPr>
            <a:r>
              <a:rPr lang="en-CA" sz="2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Le </a:t>
            </a:r>
            <a:r>
              <a:rPr b="1" lang="en-CA" sz="2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bulletin de vote</a:t>
            </a:r>
            <a:r>
              <a:rPr lang="en-CA" sz="2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comprend les noms de tous.tes les candidat.e.s qui se présentent à l’élection locale.</a:t>
            </a:r>
            <a:endParaRPr sz="2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45720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2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683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Calibri"/>
              <a:buChar char="•"/>
            </a:pPr>
            <a:r>
              <a:rPr lang="en-CA" sz="2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Tant que vous marquez correctement le bulletin de vote en fonction du nombre de choix, vos votes seront comptabilisés.</a:t>
            </a:r>
            <a:endParaRPr sz="2200"/>
          </a:p>
        </p:txBody>
      </p:sp>
      <p:sp>
        <p:nvSpPr>
          <p:cNvPr id="118" name="Google Shape;118;p17"/>
          <p:cNvSpPr/>
          <p:nvPr/>
        </p:nvSpPr>
        <p:spPr>
          <a:xfrm>
            <a:off x="357897" y="279175"/>
            <a:ext cx="8428200" cy="677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None/>
            </a:pPr>
            <a:r>
              <a:rPr b="1" lang="en-CA" sz="3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Comment indiquer son choix sur le bulletin de vote?</a:t>
            </a:r>
            <a:endParaRPr b="1" sz="39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https://images.thestar.com/MUD-ctK0Jfdl_I7sPc9Lt16okGA=/1109x756/smart/filters:cb(2700061000)/https:/www.thestar.com/content/dam/thestar/news/queenspark/2018/06/07/more-than-280000-ontario-students-hand-ndp-a-majority-in-mock-election/civix_vote.jpg" id="119" name="Google Shape;119;p1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258447" y="1904025"/>
            <a:ext cx="4474066" cy="30499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 Them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