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DM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DM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DM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DMSans-bold.fntdata"/><Relationship Id="rId6" Type="http://schemas.openxmlformats.org/officeDocument/2006/relationships/slide" Target="slides/slide1.xml"/><Relationship Id="rId18" Type="http://schemas.openxmlformats.org/officeDocument/2006/relationships/font" Target="fonts/DM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953acd8a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13953acd8a5_0_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c92f2fcf2_0_15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12c92f2fcf2_0_15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Google Shape;153;g12c92f2fcf2_0_1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c92f2fcf2_0_22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12c92f2fcf2_0_2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g12c92f2fcf2_0_2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8" name="Google Shape;168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c679b301f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11c679b301f_1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g11c679b301f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c679b301f_1_8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11c679b301f_1_8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g11c679b301f_1_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c679b301f_1_9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11c679b301f_1_9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7" name="Google Shape;107;g11c679b301f_1_9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330b6328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5330b6328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15330b6328f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c679b301f_1_18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11c679b301f_1_18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3" name="Google Shape;123;g11c679b301f_1_1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c679b301f_1_36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11c679b301f_1_36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Google Shape;130;g11c679b301f_1_3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c679b301f_1_44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11c679b301f_1_44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g11c679b301f_1_4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c679b301f_1_46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CA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11c679b301f_1_46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Google Shape;145;g11c679b301f_1_4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1122363"/>
            <a:ext cx="77724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>
                <a:solidFill>
                  <a:srgbClr val="3F3F3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 rot="5400000">
            <a:off x="2364300" y="26016"/>
            <a:ext cx="4415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VIX Slide Template" type="tx">
  <p:cSld name="TITLE_AND_BOD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414570" y="1536633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/>
            </a:lvl1pPr>
            <a:lvl2pPr indent="-3810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/>
            </a:lvl2pPr>
            <a:lvl3pPr indent="-355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628650" y="373439"/>
            <a:ext cx="7886700" cy="8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628650" y="1465545"/>
            <a:ext cx="7886700" cy="47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23888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9842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29842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/>
          <p:nvPr>
            <p:ph idx="2" type="pic"/>
          </p:nvPr>
        </p:nvSpPr>
        <p:spPr>
          <a:xfrm>
            <a:off x="3887391" y="987426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0"/>
            <a:ext cx="9144000" cy="1197000"/>
          </a:xfrm>
          <a:prstGeom prst="rect">
            <a:avLst/>
          </a:prstGeom>
          <a:solidFill>
            <a:srgbClr val="722F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722F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628650" y="365127"/>
            <a:ext cx="7886700" cy="8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628650" y="1761666"/>
            <a:ext cx="7886700" cy="44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3" name="Google Shape;13;p1"/>
          <p:cNvPicPr preferRelativeResize="0"/>
          <p:nvPr/>
        </p:nvPicPr>
        <p:blipFill rotWithShape="1">
          <a:blip r:embed="rId1">
            <a:alphaModFix/>
          </a:blip>
          <a:srcRect b="-1" l="-900" r="89" t="-10596"/>
          <a:stretch/>
        </p:blipFill>
        <p:spPr>
          <a:xfrm>
            <a:off x="7263926" y="5144571"/>
            <a:ext cx="1614312" cy="142714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22F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482F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4"/>
          <p:cNvPicPr preferRelativeResize="0"/>
          <p:nvPr/>
        </p:nvPicPr>
        <p:blipFill rotWithShape="1">
          <a:blip r:embed="rId3">
            <a:alphaModFix/>
          </a:blip>
          <a:srcRect b="-5282" l="-1277" r="-2575" t="-10565"/>
          <a:stretch/>
        </p:blipFill>
        <p:spPr>
          <a:xfrm>
            <a:off x="284671" y="120770"/>
            <a:ext cx="2104846" cy="189203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4"/>
          <p:cNvSpPr txBox="1"/>
          <p:nvPr>
            <p:ph type="ctrTitle"/>
          </p:nvPr>
        </p:nvSpPr>
        <p:spPr>
          <a:xfrm>
            <a:off x="527268" y="2049463"/>
            <a:ext cx="8058000" cy="18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CA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DIAPORAMA 8 : </a:t>
            </a:r>
            <a:br>
              <a:rPr lang="en-CA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CA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processus électoral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idx="1" type="body"/>
          </p:nvPr>
        </p:nvSpPr>
        <p:spPr>
          <a:xfrm>
            <a:off x="357900" y="1265625"/>
            <a:ext cx="8614500" cy="37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</a:t>
            </a: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bulletin de vote accepté</a:t>
            </a: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indique clairement la préférence de l'électeur.ice.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voter pour plus d'un.e candidat.e s'il y a plus d'une personne élue dans la course.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t/>
            </a:r>
            <a:endParaRPr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3"/>
          <p:cNvSpPr/>
          <p:nvPr/>
        </p:nvSpPr>
        <p:spPr>
          <a:xfrm>
            <a:off x="357897" y="249600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 bulletins de vote acceptés</a:t>
            </a:r>
            <a:endParaRPr b="1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3427" y="3062048"/>
            <a:ext cx="4664873" cy="3656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idx="1" type="body"/>
          </p:nvPr>
        </p:nvSpPr>
        <p:spPr>
          <a:xfrm>
            <a:off x="357900" y="1283200"/>
            <a:ext cx="86700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</a:t>
            </a:r>
            <a:r>
              <a:rPr b="1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bulletin de vote rejeté</a:t>
            </a: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est un bulletin qui ne peut pas être comptabilisé, car le choix de l’électeur.rice n’est </a:t>
            </a:r>
            <a:r>
              <a:rPr b="1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clairement indiqué</a:t>
            </a: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132E4D"/>
              </a:buClr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</a:pPr>
            <a:r>
              <a:t/>
            </a:r>
            <a:endParaRPr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4"/>
          <p:cNvSpPr/>
          <p:nvPr/>
        </p:nvSpPr>
        <p:spPr>
          <a:xfrm>
            <a:off x="357897" y="26932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Les bulletins de vote rejetés </a:t>
            </a:r>
            <a:endParaRPr b="1" i="0" sz="3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36306" y="2806700"/>
            <a:ext cx="4648458" cy="3601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/>
        </p:nvSpPr>
        <p:spPr>
          <a:xfrm>
            <a:off x="277800" y="1493700"/>
            <a:ext cx="8588400" cy="38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00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Est-ce que les citoyen.ne.s qui le peuvent devraient voter aux élections?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vote est-il important?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Êtes-vous un.e futur.e électeur.rice? Pourquoi?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 txBox="1"/>
          <p:nvPr/>
        </p:nvSpPr>
        <p:spPr>
          <a:xfrm>
            <a:off x="628662" y="162479"/>
            <a:ext cx="7886700" cy="8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Arial"/>
              <a:buNone/>
            </a:pPr>
            <a:r>
              <a:rPr b="1" i="0" lang="en-CA" sz="3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Discussion</a:t>
            </a:r>
            <a:endParaRPr b="1" i="0" sz="39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2" name="Google Shape;17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51375" y="4396550"/>
            <a:ext cx="1743700" cy="172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483750" y="1430700"/>
            <a:ext cx="8176500" cy="19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0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Lors des élections locales en C.-B., le vote se fait par</a:t>
            </a: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bulletin secret</a:t>
            </a:r>
            <a:r>
              <a:rPr b="0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b="0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0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électeur.rice.s remplissent leur bulletin de vote derrière un isoloir et le plient ensuite pour cacher leur choix.</a:t>
            </a:r>
            <a:br>
              <a:rPr b="0" lang="en-CA" sz="2200">
                <a:solidFill>
                  <a:schemeClr val="dk1"/>
                </a:solidFill>
              </a:rPr>
            </a:br>
            <a:endParaRPr sz="2200"/>
          </a:p>
        </p:txBody>
      </p:sp>
      <p:sp>
        <p:nvSpPr>
          <p:cNvPr id="95" name="Google Shape;95;p15"/>
          <p:cNvSpPr/>
          <p:nvPr/>
        </p:nvSpPr>
        <p:spPr>
          <a:xfrm>
            <a:off x="357897" y="26932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 vote secret</a:t>
            </a:r>
            <a:endParaRPr sz="3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1" sz="3400">
              <a:solidFill>
                <a:srgbClr val="FFFFFF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pic>
        <p:nvPicPr>
          <p:cNvPr descr="Local Elections &amp; Voting - Strathcona Regional District - Strathcona  Regional District" id="96" name="Google Shape;9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1450" y="3379098"/>
            <a:ext cx="5692601" cy="261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idx="1" type="body"/>
          </p:nvPr>
        </p:nvSpPr>
        <p:spPr>
          <a:xfrm>
            <a:off x="5334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CA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gouvernement provincial établit des règles communes que tous les électeur.rice.s et candidat.e.s doivent suivre.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CA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Toutefois, les municipalités et les districts régionaux sont responsables de la tenue des élections. 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Char char="•"/>
            </a:pPr>
            <a:r>
              <a:rPr lang="en-CA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Chaque municipalité et district régional a </a:t>
            </a:r>
            <a:r>
              <a:rPr lang="en-CA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un.e agent.e électoral.e en chef.fe </a:t>
            </a:r>
            <a:r>
              <a:rPr lang="en-CA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 est chargé.e de la tenue des élections. 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000"/>
              <a:buFont typeface="Arial"/>
              <a:buNone/>
            </a:pPr>
            <a:r>
              <a:t/>
            </a:r>
            <a:endParaRPr sz="3000"/>
          </a:p>
        </p:txBody>
      </p:sp>
      <p:sp>
        <p:nvSpPr>
          <p:cNvPr id="103" name="Google Shape;103;p16"/>
          <p:cNvSpPr/>
          <p:nvPr/>
        </p:nvSpPr>
        <p:spPr>
          <a:xfrm>
            <a:off x="366547" y="279200"/>
            <a:ext cx="87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CA" sz="3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 organise les élections locales?</a:t>
            </a:r>
            <a:endParaRPr b="1" sz="3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1" sz="3400">
              <a:solidFill>
                <a:srgbClr val="FFFFFF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495825" y="1509175"/>
            <a:ext cx="81864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avez le droit de voter lors des </a:t>
            </a:r>
            <a:r>
              <a:rPr b="1"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élections locales </a:t>
            </a: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C.-B. si :</a:t>
            </a:r>
            <a:endParaRPr sz="22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êtes un.e citoyen.ne canadien.ne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avez au moins 18 ans le jour de l’élection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résidez en C.-B. depuis plus de six mois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Habiter ou posséder une propriété là où vous prévoyez de voter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Arial"/>
              <a:buNone/>
            </a:pPr>
            <a:r>
              <a:t/>
            </a:r>
            <a:endParaRPr sz="2600">
              <a:solidFill>
                <a:srgbClr val="3F3F3F"/>
              </a:solidFill>
            </a:endParaRPr>
          </a:p>
        </p:txBody>
      </p:sp>
      <p:pic>
        <p:nvPicPr>
          <p:cNvPr descr="18 birthday cake" id="110" name="Google Shape;11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6575" y="4279324"/>
            <a:ext cx="2351051" cy="175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75525" y="4279325"/>
            <a:ext cx="2202550" cy="175594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7"/>
          <p:cNvSpPr/>
          <p:nvPr/>
        </p:nvSpPr>
        <p:spPr>
          <a:xfrm>
            <a:off x="357897" y="26932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 a le droit de voter?</a:t>
            </a:r>
            <a:endParaRPr b="1" sz="3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1" sz="3400">
              <a:solidFill>
                <a:srgbClr val="FFFFFF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426750" y="389525"/>
            <a:ext cx="8290500" cy="807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>
                <a:latin typeface="Calibri"/>
                <a:ea typeface="Calibri"/>
                <a:cs typeface="Calibri"/>
                <a:sym typeface="Calibri"/>
              </a:rPr>
              <a:t>Qu’est-ce que la liste des électeur.rice.s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281250" y="1353050"/>
            <a:ext cx="8581500" cy="4711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CA">
                <a:latin typeface="Calibri"/>
                <a:ea typeface="Calibri"/>
                <a:cs typeface="Calibri"/>
                <a:sym typeface="Calibri"/>
              </a:rPr>
              <a:t>En général, une administration municipale doit tenir et utiliser sa propre liste d’électeur.rice.s.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CA">
                <a:latin typeface="Calibri"/>
                <a:ea typeface="Calibri"/>
                <a:cs typeface="Calibri"/>
                <a:sym typeface="Calibri"/>
              </a:rPr>
              <a:t>La </a:t>
            </a:r>
            <a:r>
              <a:rPr b="1" lang="en-CA">
                <a:latin typeface="Calibri"/>
                <a:ea typeface="Calibri"/>
                <a:cs typeface="Calibri"/>
                <a:sym typeface="Calibri"/>
              </a:rPr>
              <a:t>liste des électeur.rice.s</a:t>
            </a:r>
            <a:r>
              <a:rPr lang="en-CA">
                <a:latin typeface="Calibri"/>
                <a:ea typeface="Calibri"/>
                <a:cs typeface="Calibri"/>
                <a:sym typeface="Calibri"/>
              </a:rPr>
              <a:t> tenue par l’administration municipale comprend les noms des électeur.rice.s résident.e.s ou électeur.rice.s propriétaire non-résident.e.s.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>
                <a:latin typeface="Calibri"/>
                <a:ea typeface="Calibri"/>
                <a:cs typeface="Calibri"/>
                <a:sym typeface="Calibri"/>
              </a:rPr>
              <a:t>Un.e électeur.rice résident.e doit présenter deux pièces d’identité ou signer une déclaration solennelle si son nom ne figure pas déjà sur la liste.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386850" y="1330750"/>
            <a:ext cx="8370300" cy="50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Chaque municipalité est responsable de la préparation de son élection ainsi que de déterminer les méthodes qui seront utilisées.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Plusieurs options sont offertes aux électeur.rice.s pour voter: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Voter en personne le jour de l’élection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Voter par la poste 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Voter à l'hôpital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9"/>
          <p:cNvSpPr/>
          <p:nvPr/>
        </p:nvSpPr>
        <p:spPr>
          <a:xfrm>
            <a:off x="357897" y="31232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 voter?</a:t>
            </a:r>
            <a:endParaRPr b="1"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1" sz="3100">
              <a:solidFill>
                <a:srgbClr val="FFFFFF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92750" y="14936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•"/>
            </a:pP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Vous pouvez trouver votre bureau de vote sur le site Web de votre municipalité ou district régional et dans la documentation envoyée aux électeur.rice.s par courrier. 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DM Sans"/>
              <a:buChar char="•"/>
            </a:pP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électeur.rice.s qui sont absent.e.s, occupé.e.s ou dans l'impossibilité de voter le jour du scrutin, ont la possibilité de participer au </a:t>
            </a:r>
            <a:r>
              <a:rPr b="1"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vote par anticipation</a:t>
            </a:r>
            <a:r>
              <a:rPr lang="en-CA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CA" sz="2200">
                <a:solidFill>
                  <a:schemeClr val="dk1"/>
                </a:solidFill>
              </a:rPr>
              <a:t> </a:t>
            </a:r>
            <a:endParaRPr sz="2200"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0"/>
          <p:cNvSpPr/>
          <p:nvPr/>
        </p:nvSpPr>
        <p:spPr>
          <a:xfrm>
            <a:off x="357897" y="26932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</a:pPr>
            <a:r>
              <a:rPr b="1" lang="en-CA" sz="3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Où voter?</a:t>
            </a:r>
            <a:endParaRPr b="1"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t/>
            </a:r>
            <a:endParaRPr b="1" sz="3400">
              <a:solidFill>
                <a:srgbClr val="FFFFFF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309800" y="1460200"/>
            <a:ext cx="5074200" cy="448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-CA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Après avoir vérifié votre identité et/ou votre admissibilité, on vous remettra un bulletin de vote.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-CA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Allez derrière un isoloir et marquez votre bulletin.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-CA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Remettez votre bulletin plié au membre du personnel électoral.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-CA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Votre bulletin de vote est enregistré et compté. 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1"/>
          <p:cNvSpPr/>
          <p:nvPr/>
        </p:nvSpPr>
        <p:spPr>
          <a:xfrm>
            <a:off x="357897" y="259450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CA" sz="2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 fonctionne le processus de vote?</a:t>
            </a:r>
            <a:endParaRPr b="1" sz="3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59000" y="2300781"/>
            <a:ext cx="3369425" cy="2256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432075" y="1719375"/>
            <a:ext cx="3616500" cy="46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</a:t>
            </a: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bulletin de vote</a:t>
            </a: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comprend les noms de tous.tes les candidat.e.s qui se présentent à l’élection locale.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•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Tant que vous marquez correctement le bulletin de vote en fonction du nombre de choix, vos votes seront comptabilisés.</a:t>
            </a:r>
            <a:endParaRPr sz="2200"/>
          </a:p>
        </p:txBody>
      </p:sp>
      <p:sp>
        <p:nvSpPr>
          <p:cNvPr id="148" name="Google Shape;148;p22"/>
          <p:cNvSpPr/>
          <p:nvPr/>
        </p:nvSpPr>
        <p:spPr>
          <a:xfrm>
            <a:off x="357897" y="279175"/>
            <a:ext cx="8428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1" lang="en-CA" sz="2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Comment indiquer son choix sur le bulletin de vote?</a:t>
            </a:r>
            <a:endParaRPr b="1" sz="3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s://images.thestar.com/MUD-ctK0Jfdl_I7sPc9Lt16okGA=/1109x756/smart/filters:cb(2700061000)/https:/www.thestar.com/content/dam/thestar/news/queenspark/2018/06/07/more-than-280000-ontario-students-hand-ndp-a-majority-in-mock-election/civix_vote.jpg" id="149" name="Google Shape;14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12022" y="1971425"/>
            <a:ext cx="4474066" cy="304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