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DM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MLaCKrajrj4W/fIByVn/GXSYE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DMSans-bold.fntdata"/><Relationship Id="rId14" Type="http://schemas.openxmlformats.org/officeDocument/2006/relationships/font" Target="fonts/DMSans-regular.fntdata"/><Relationship Id="rId17" Type="http://schemas.openxmlformats.org/officeDocument/2006/relationships/font" Target="fonts/DMSans-boldItalic.fntdata"/><Relationship Id="rId16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955c7a6a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13955c7a6a2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542ae6ee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g12542ae6ee0_0_1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3955c7a6a2_0_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g13955c7a6a2_0_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3955c7a6a2_0_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3955c7a6a2_0_9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13955c7a6a2_0_9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55c7a6a2_0_12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3955c7a6a2_0_12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g13955c7a6a2_0_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g13955c7a6a2_0_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13955c7a6a2_0_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3955c7a6a2_0_1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13955c7a6a2_0_18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13955c7a6a2_0_18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13955c7a6a2_0_1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13955c7a6a2_0_1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g13955c7a6a2_0_1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3955c7a6a2_0_25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3955c7a6a2_0_25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g13955c7a6a2_0_25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g13955c7a6a2_0_25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g13955c7a6a2_0_25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g13955c7a6a2_0_2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13955c7a6a2_0_2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g13955c7a6a2_0_2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55c7a6a2_0_34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13955c7a6a2_0_3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g13955c7a6a2_0_3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13955c7a6a2_0_3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3955c7a6a2_0_3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13955c7a6a2_0_3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13955c7a6a2_0_3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55c7a6a2_0_0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g13955c7a6a2_0_0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g13955c7a6a2_0_0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g13955c7a6a2_0_0"/>
          <p:cNvPicPr preferRelativeResize="0"/>
          <p:nvPr/>
        </p:nvPicPr>
        <p:blipFill rotWithShape="1">
          <a:blip r:embed="rId1">
            <a:alphaModFix/>
          </a:blip>
          <a:srcRect b="-663" l="-534" r="-444" t="-10118"/>
          <a:stretch/>
        </p:blipFill>
        <p:spPr>
          <a:xfrm>
            <a:off x="7263926" y="5144571"/>
            <a:ext cx="1614312" cy="142714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955c7a6a2_0_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g13955c7a6a2_0_43"/>
          <p:cNvPicPr preferRelativeResize="0"/>
          <p:nvPr/>
        </p:nvPicPr>
        <p:blipFill rotWithShape="1">
          <a:blip r:embed="rId3">
            <a:alphaModFix/>
          </a:blip>
          <a:srcRect b="-5282" l="-1277" r="-2575" t="-10565"/>
          <a:stretch/>
        </p:blipFill>
        <p:spPr>
          <a:xfrm>
            <a:off x="284671" y="120770"/>
            <a:ext cx="2104846" cy="189203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3955c7a6a2_0_43"/>
          <p:cNvSpPr txBox="1"/>
          <p:nvPr>
            <p:ph type="ctrTitle"/>
          </p:nvPr>
        </p:nvSpPr>
        <p:spPr>
          <a:xfrm>
            <a:off x="527268" y="2049463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 4 : </a:t>
            </a:r>
            <a:b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Une société démocratique informée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/>
          <p:nvPr/>
        </p:nvSpPr>
        <p:spPr>
          <a:xfrm>
            <a:off x="263052" y="256425"/>
            <a:ext cx="598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plateformes en ligne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50500" y="1443900"/>
            <a:ext cx="50385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plateformes en ligne comprennent</a:t>
            </a: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moteurs de recherche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(p. ex. Google et Yahoo) et les </a:t>
            </a:r>
            <a:r>
              <a:rPr b="1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médias sociaux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(p. ex. YouTube et Tiktok)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 plateformes disposent d’un pouvoir considérable, car elles filtrent et contrôlent l’information à laquelle nous accédons.</a:t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066" y="1577569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612" y="1587826"/>
            <a:ext cx="1125471" cy="1125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0849" y="3301345"/>
            <a:ext cx="1120468" cy="112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12424" y="3221499"/>
            <a:ext cx="137772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5434" y="5062540"/>
            <a:ext cx="2054054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45977" y="4670475"/>
            <a:ext cx="1644175" cy="16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542ae6ee0_0_158"/>
          <p:cNvSpPr/>
          <p:nvPr/>
        </p:nvSpPr>
        <p:spPr>
          <a:xfrm>
            <a:off x="581112" y="1899886"/>
            <a:ext cx="8134200" cy="2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sont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programmes informatiques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 indiquent aux ordinateurs </a:t>
            </a:r>
            <a:r>
              <a:rPr b="1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effectuer certaines tâches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telles que trier de l’information.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2542ae6ee0_0_158"/>
          <p:cNvSpPr/>
          <p:nvPr/>
        </p:nvSpPr>
        <p:spPr>
          <a:xfrm>
            <a:off x="332250" y="236675"/>
            <a:ext cx="567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algorithmes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3" name="Google Shape;73;g12542ae6ee0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107" y="3790459"/>
            <a:ext cx="3843787" cy="182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332250" y="1503750"/>
            <a:ext cx="8134200" cy="4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Avez-vous déjà remarqué, en naviguant sur Internet, des informations ou des publicités qui étaient basées sur vos recherches précédentes? Pouvez-vous donner un exemple? 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Savez-vous comment l’information en ligne est personnalisée par les algorithmes?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332250" y="236675"/>
            <a:ext cx="820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les algorithmes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352250" y="1442800"/>
            <a:ext cx="83868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algorithmes vous présentent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messages populaires, intéressants et nouveaux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de vous inciter à cliquer 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des liens, à dérouler un fil d’actualité et à visionner des vidéos pour retenir votre attention le plus longtemps possible.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vous passez de temps sur un site, plus vous voyez de publicités et </a:t>
            </a:r>
            <a:r>
              <a:rPr b="1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cette plateforme gagne de l’argent. </a:t>
            </a:r>
            <a:r>
              <a:rPr b="0" i="0" lang="en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352252" y="246575"/>
            <a:ext cx="551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Retenir l'attention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age result for publicitÃ© en ligne" id="86" name="Google Shape;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4638" y="4231971"/>
            <a:ext cx="3502024" cy="248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/>
          <p:nvPr/>
        </p:nvSpPr>
        <p:spPr>
          <a:xfrm>
            <a:off x="337334" y="249600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37326" y="1572000"/>
            <a:ext cx="8051700" cy="18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Lorsque nous sommes uniquement exposé.e.s à des informations qui nous plaisent ou avec lesquelles nous sommes en accord, cela peut créer des </a:t>
            </a:r>
            <a:r>
              <a:rPr b="1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bulles de filtres</a:t>
            </a: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9426" y="3184976"/>
            <a:ext cx="5670101" cy="305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>
            <a:off x="352100" y="1490000"/>
            <a:ext cx="7886700" cy="42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passe-t-il si vous consultez uniquement de l’information que vous aimez ou qui correspond à vos points de vue?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cela pourrait-il influencer votre perception de certains individus, enjeux ou événements?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352100" y="18710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 : les bulles de filtres</a:t>
            </a:r>
            <a:endParaRPr b="1" i="0" sz="38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100" y="4316250"/>
            <a:ext cx="4239300" cy="20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/>
          <p:nvPr/>
        </p:nvSpPr>
        <p:spPr>
          <a:xfrm>
            <a:off x="346800" y="1622000"/>
            <a:ext cx="81099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faire preuve d’esprit critique face à l’information en ligne?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avantages et quels défis présentent les informations diffusées sur les réseaux sociaux?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●"/>
            </a:pPr>
            <a:r>
              <a:rPr b="0" i="0" lang="en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pouvons-nous nous assurer que nous sommes des citoyen.ne.s bien informé.e.s et que nous prenons en compte différents points de vue?</a:t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346809" y="269325"/>
            <a:ext cx="6146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