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DM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iZaiXNxNF7TaYM9HRapAFkHeFN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DMSans-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DMSans-italic.fntdata"/><Relationship Id="rId6" Type="http://schemas.openxmlformats.org/officeDocument/2006/relationships/slide" Target="slides/slide1.xml"/><Relationship Id="rId18" Type="http://schemas.openxmlformats.org/officeDocument/2006/relationships/font" Target="fonts/DM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36a6e178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1536a6e178d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1d480a790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21d480a79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Le museau du chien ou la queue et la patte arrière du chien.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4136a19e0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24136a19e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Canard ou lapin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24136a19e0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24136a19e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extLst>
                  <a:ext uri="http://customooxmlschemas.google.com/">
                    <go:slidesCustomData xmlns:go="http://customooxmlschemas.google.com/" textRoundtripDataId="0"/>
                  </a:ext>
                </a:extLst>
              </a:rPr>
              <a:t>Wolverine ou deux Batman</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4136a19e0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24136a19e0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1d480a790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21d480a79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1d480a790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21d480a79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g1536a6e178d_0_5"/>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g1536a6e178d_0_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g1536a6e178d_0_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g1536a6e178d_0_57"/>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g1536a6e178d_0_57"/>
          <p:cNvSpPr txBox="1"/>
          <p:nvPr>
            <p:ph idx="1" type="body"/>
          </p:nvPr>
        </p:nvSpPr>
        <p:spPr>
          <a:xfrm rot="5400000">
            <a:off x="2364300" y="26016"/>
            <a:ext cx="4415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g1536a6e178d_0_5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g1536a6e178d_0_5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g1536a6e178d_0_5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g1536a6e178d_0_63"/>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g1536a6e178d_0_63"/>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g1536a6e178d_0_63"/>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g1536a6e178d_0_63"/>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g1536a6e178d_0_63"/>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74" name="Shape 74"/>
        <p:cNvGrpSpPr/>
        <p:nvPr/>
      </p:nvGrpSpPr>
      <p:grpSpPr>
        <a:xfrm>
          <a:off x="0" y="0"/>
          <a:ext cx="0" cy="0"/>
          <a:chOff x="0" y="0"/>
          <a:chExt cx="0" cy="0"/>
        </a:xfrm>
      </p:grpSpPr>
      <p:sp>
        <p:nvSpPr>
          <p:cNvPr id="75" name="Google Shape;75;g1536a6e178d_0_69"/>
          <p:cNvSpPr txBox="1"/>
          <p:nvPr>
            <p:ph type="title"/>
          </p:nvPr>
        </p:nvSpPr>
        <p:spPr>
          <a:xfrm>
            <a:off x="414570" y="1536633"/>
            <a:ext cx="8520600" cy="76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g1536a6e178d_0_69"/>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Clr>
                <a:srgbClr val="3F3F3F"/>
              </a:buClr>
              <a:buSzPts val="2800"/>
              <a:buChar char="•"/>
              <a:defRPr/>
            </a:lvl1pPr>
            <a:lvl2pPr indent="-381000" lvl="1" marL="914400" rtl="0" algn="l">
              <a:lnSpc>
                <a:spcPct val="90000"/>
              </a:lnSpc>
              <a:spcBef>
                <a:spcPts val="500"/>
              </a:spcBef>
              <a:spcAft>
                <a:spcPts val="0"/>
              </a:spcAft>
              <a:buClr>
                <a:srgbClr val="3F3F3F"/>
              </a:buClr>
              <a:buSzPts val="2400"/>
              <a:buChar char="•"/>
              <a:defRPr/>
            </a:lvl2pPr>
            <a:lvl3pPr indent="-355600" lvl="2" marL="1371600" rtl="0" algn="l">
              <a:lnSpc>
                <a:spcPct val="90000"/>
              </a:lnSpc>
              <a:spcBef>
                <a:spcPts val="500"/>
              </a:spcBef>
              <a:spcAft>
                <a:spcPts val="0"/>
              </a:spcAft>
              <a:buClr>
                <a:srgbClr val="3F3F3F"/>
              </a:buClr>
              <a:buSzPts val="2000"/>
              <a:buChar char="•"/>
              <a:defRPr/>
            </a:lvl3pPr>
            <a:lvl4pPr indent="-342900" lvl="3" marL="1828800" rtl="0" algn="l">
              <a:lnSpc>
                <a:spcPct val="90000"/>
              </a:lnSpc>
              <a:spcBef>
                <a:spcPts val="500"/>
              </a:spcBef>
              <a:spcAft>
                <a:spcPts val="0"/>
              </a:spcAft>
              <a:buClr>
                <a:srgbClr val="3F3F3F"/>
              </a:buClr>
              <a:buSzPts val="1800"/>
              <a:buChar char="•"/>
              <a:defRPr/>
            </a:lvl4pPr>
            <a:lvl5pPr indent="-342900" lvl="4" marL="2286000" rtl="0" algn="l">
              <a:lnSpc>
                <a:spcPct val="90000"/>
              </a:lnSpc>
              <a:spcBef>
                <a:spcPts val="500"/>
              </a:spcBef>
              <a:spcAft>
                <a:spcPts val="0"/>
              </a:spcAft>
              <a:buClr>
                <a:srgbClr val="3F3F3F"/>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g1536a6e178d_0_6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g1536a6e178d_0_9"/>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g1536a6e178d_0_9"/>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1536a6e178d_0_12"/>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g1536a6e178d_0_12"/>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g1536a6e178d_0_1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g1536a6e178d_0_1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g1536a6e178d_0_12"/>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g1536a6e178d_0_18"/>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g1536a6e178d_0_18"/>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g1536a6e178d_0_18"/>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g1536a6e178d_0_1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g1536a6e178d_0_1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g1536a6e178d_0_1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g1536a6e178d_0_25"/>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g1536a6e178d_0_25"/>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g1536a6e178d_0_25"/>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g1536a6e178d_0_25"/>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g1536a6e178d_0_25"/>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g1536a6e178d_0_2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g1536a6e178d_0_2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g1536a6e178d_0_2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g1536a6e178d_0_34"/>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g1536a6e178d_0_3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g1536a6e178d_0_3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g1536a6e178d_0_34"/>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g1536a6e178d_0_39"/>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g1536a6e178d_0_39"/>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g1536a6e178d_0_39"/>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g1536a6e178d_0_43"/>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g1536a6e178d_0_43"/>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g1536a6e178d_0_43"/>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g1536a6e178d_0_43"/>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g1536a6e178d_0_43"/>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g1536a6e178d_0_43"/>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g1536a6e178d_0_5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g1536a6e178d_0_50"/>
          <p:cNvSpPr/>
          <p:nvPr>
            <p:ph idx="2" type="pic"/>
          </p:nvPr>
        </p:nvSpPr>
        <p:spPr>
          <a:xfrm>
            <a:off x="3887391" y="987426"/>
            <a:ext cx="4629300" cy="4873500"/>
          </a:xfrm>
          <a:prstGeom prst="rect">
            <a:avLst/>
          </a:prstGeom>
          <a:noFill/>
          <a:ln>
            <a:noFill/>
          </a:ln>
        </p:spPr>
      </p:sp>
      <p:sp>
        <p:nvSpPr>
          <p:cNvPr id="58" name="Google Shape;58;g1536a6e178d_0_50"/>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g1536a6e178d_0_50"/>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g1536a6e178d_0_50"/>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g1536a6e178d_0_50"/>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1536a6e178d_0_0"/>
          <p:cNvSpPr/>
          <p:nvPr/>
        </p:nvSpPr>
        <p:spPr>
          <a:xfrm>
            <a:off x="0" y="0"/>
            <a:ext cx="9144000" cy="1197000"/>
          </a:xfrm>
          <a:prstGeom prst="rect">
            <a:avLst/>
          </a:prstGeom>
          <a:solidFill>
            <a:srgbClr val="722F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22F88"/>
              </a:solidFill>
              <a:latin typeface="Calibri"/>
              <a:ea typeface="Calibri"/>
              <a:cs typeface="Calibri"/>
              <a:sym typeface="Calibri"/>
            </a:endParaRPr>
          </a:p>
        </p:txBody>
      </p:sp>
      <p:sp>
        <p:nvSpPr>
          <p:cNvPr id="7" name="Google Shape;7;g1536a6e178d_0_0"/>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g1536a6e178d_0_0"/>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 name="Google Shape;9;g1536a6e178d_0_0"/>
          <p:cNvPicPr preferRelativeResize="0"/>
          <p:nvPr/>
        </p:nvPicPr>
        <p:blipFill rotWithShape="1">
          <a:blip r:embed="rId1">
            <a:alphaModFix/>
          </a:blip>
          <a:srcRect b="-1" l="-900" r="89" t="-10596"/>
          <a:stretch/>
        </p:blipFill>
        <p:spPr>
          <a:xfrm>
            <a:off x="7263926" y="5144571"/>
            <a:ext cx="1614312" cy="14271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youtube.com/watch?v=Hs0SndqWgXo"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hyperlink" Target="https://www.youtube.com/watch?v=PuWrYiC6mZ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csa.be/le-pluralisme-dans-les-media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536a6e178d_0_73"/>
          <p:cNvSpPr/>
          <p:nvPr/>
        </p:nvSpPr>
        <p:spPr>
          <a:xfrm>
            <a:off x="0" y="0"/>
            <a:ext cx="9144000" cy="6858000"/>
          </a:xfrm>
          <a:prstGeom prst="rect">
            <a:avLst/>
          </a:prstGeom>
          <a:solidFill>
            <a:srgbClr val="722F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482F92"/>
              </a:solidFill>
              <a:latin typeface="Calibri"/>
              <a:ea typeface="Calibri"/>
              <a:cs typeface="Calibri"/>
              <a:sym typeface="Calibri"/>
            </a:endParaRPr>
          </a:p>
        </p:txBody>
      </p:sp>
      <p:pic>
        <p:nvPicPr>
          <p:cNvPr id="83" name="Google Shape;83;g1536a6e178d_0_73"/>
          <p:cNvPicPr preferRelativeResize="0"/>
          <p:nvPr/>
        </p:nvPicPr>
        <p:blipFill rotWithShape="1">
          <a:blip r:embed="rId3">
            <a:alphaModFix/>
          </a:blip>
          <a:srcRect b="-5282" l="-1277" r="-2575" t="-10565"/>
          <a:stretch/>
        </p:blipFill>
        <p:spPr>
          <a:xfrm>
            <a:off x="284671" y="120770"/>
            <a:ext cx="2104846" cy="1892038"/>
          </a:xfrm>
          <a:prstGeom prst="rect">
            <a:avLst/>
          </a:prstGeom>
          <a:noFill/>
          <a:ln>
            <a:noFill/>
          </a:ln>
        </p:spPr>
      </p:pic>
      <p:sp>
        <p:nvSpPr>
          <p:cNvPr id="84" name="Google Shape;84;g1536a6e178d_0_73"/>
          <p:cNvSpPr txBox="1"/>
          <p:nvPr>
            <p:ph type="ctrTitle"/>
          </p:nvPr>
        </p:nvSpPr>
        <p:spPr>
          <a:xfrm>
            <a:off x="543000" y="2627527"/>
            <a:ext cx="8058000" cy="2169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DIAPORAMA 2:</a:t>
            </a:r>
            <a:endParaRPr>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Points de vue et pluralisme </a:t>
            </a:r>
            <a:endParaRPr>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3600"/>
              <a:buFont typeface="Arial"/>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21d480a790_0_8"/>
          <p:cNvSpPr txBox="1"/>
          <p:nvPr>
            <p:ph idx="1" type="body"/>
          </p:nvPr>
        </p:nvSpPr>
        <p:spPr>
          <a:xfrm>
            <a:off x="488475" y="5024200"/>
            <a:ext cx="5738400" cy="663900"/>
          </a:xfrm>
          <a:prstGeom prst="rect">
            <a:avLst/>
          </a:prstGeom>
          <a:noFill/>
          <a:ln>
            <a:noFill/>
          </a:ln>
        </p:spPr>
        <p:txBody>
          <a:bodyPr anchorCtr="0" anchor="t" bIns="45700" lIns="91425" spcFirstLastPara="1" rIns="91425" wrap="square" tIns="45700">
            <a:noAutofit/>
          </a:bodyPr>
          <a:lstStyle/>
          <a:p>
            <a:pPr indent="0" lvl="0" marL="0" rtl="0" algn="r">
              <a:lnSpc>
                <a:spcPct val="115000"/>
              </a:lnSpc>
              <a:spcBef>
                <a:spcPts val="750"/>
              </a:spcBef>
              <a:spcAft>
                <a:spcPts val="0"/>
              </a:spcAft>
              <a:buClr>
                <a:srgbClr val="132E4D"/>
              </a:buClr>
              <a:buSzPts val="2100"/>
              <a:buNone/>
            </a:pPr>
            <a:r>
              <a:rPr lang="en" sz="1600">
                <a:solidFill>
                  <a:schemeClr val="dk1"/>
                </a:solidFill>
                <a:latin typeface="Calibri"/>
                <a:ea typeface="Calibri"/>
                <a:cs typeface="Calibri"/>
                <a:sym typeface="Calibri"/>
              </a:rPr>
              <a:t>(Source : </a:t>
            </a:r>
            <a:r>
              <a:rPr lang="en" sz="1600" u="sng">
                <a:solidFill>
                  <a:schemeClr val="hlink"/>
                </a:solidFill>
                <a:latin typeface="Calibri"/>
                <a:ea typeface="Calibri"/>
                <a:cs typeface="Calibri"/>
                <a:sym typeface="Calibri"/>
                <a:hlinkClick r:id="rId3"/>
              </a:rPr>
              <a:t>Le Centre Mondial du Pluralisme</a:t>
            </a:r>
            <a:r>
              <a:rPr lang="en" sz="1600">
                <a:solidFill>
                  <a:schemeClr val="dk1"/>
                </a:solidFill>
                <a:latin typeface="Calibri"/>
                <a:ea typeface="Calibri"/>
                <a:cs typeface="Calibri"/>
                <a:sym typeface="Calibri"/>
              </a:rPr>
              <a:t>)</a:t>
            </a:r>
            <a:endParaRPr i="1" sz="1600">
              <a:solidFill>
                <a:schemeClr val="dk1"/>
              </a:solidFill>
              <a:latin typeface="Calibri"/>
              <a:ea typeface="Calibri"/>
              <a:cs typeface="Calibri"/>
              <a:sym typeface="Calibri"/>
            </a:endParaRPr>
          </a:p>
        </p:txBody>
      </p:sp>
      <p:sp>
        <p:nvSpPr>
          <p:cNvPr id="140" name="Google Shape;140;g121d480a790_0_8"/>
          <p:cNvSpPr txBox="1"/>
          <p:nvPr>
            <p:ph type="title"/>
          </p:nvPr>
        </p:nvSpPr>
        <p:spPr>
          <a:xfrm>
            <a:off x="311700" y="24923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700">
                <a:latin typeface="Calibri"/>
                <a:ea typeface="Calibri"/>
                <a:cs typeface="Calibri"/>
                <a:sym typeface="Calibri"/>
              </a:rPr>
              <a:t>Le pluralisme</a:t>
            </a:r>
            <a:endParaRPr sz="3700">
              <a:latin typeface="Calibri"/>
              <a:ea typeface="Calibri"/>
              <a:cs typeface="Calibri"/>
              <a:sym typeface="Calibri"/>
            </a:endParaRPr>
          </a:p>
        </p:txBody>
      </p:sp>
      <p:pic>
        <p:nvPicPr>
          <p:cNvPr id="141" name="Google Shape;141;g121d480a790_0_8"/>
          <p:cNvPicPr preferRelativeResize="0"/>
          <p:nvPr/>
        </p:nvPicPr>
        <p:blipFill rotWithShape="1">
          <a:blip r:embed="rId4">
            <a:alphaModFix/>
          </a:blip>
          <a:srcRect b="0" l="0" r="0" t="0"/>
          <a:stretch/>
        </p:blipFill>
        <p:spPr>
          <a:xfrm>
            <a:off x="152400" y="1593850"/>
            <a:ext cx="8839201" cy="33783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309225" y="23368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 sz="3400">
                <a:latin typeface="Calibri"/>
                <a:ea typeface="Calibri"/>
                <a:cs typeface="Calibri"/>
                <a:sym typeface="Calibri"/>
              </a:rPr>
              <a:t>Pour aller plus loin </a:t>
            </a:r>
            <a:endParaRPr sz="3400">
              <a:latin typeface="Calibri"/>
              <a:ea typeface="Calibri"/>
              <a:cs typeface="Calibri"/>
              <a:sym typeface="Calibri"/>
            </a:endParaRPr>
          </a:p>
        </p:txBody>
      </p:sp>
      <p:sp>
        <p:nvSpPr>
          <p:cNvPr id="147" name="Google Shape;147;p14"/>
          <p:cNvSpPr txBox="1"/>
          <p:nvPr>
            <p:ph idx="1" type="body"/>
          </p:nvPr>
        </p:nvSpPr>
        <p:spPr>
          <a:xfrm>
            <a:off x="628650" y="2817938"/>
            <a:ext cx="7886700" cy="2827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132E4D"/>
              </a:buClr>
              <a:buSzPts val="2200"/>
              <a:buNone/>
            </a:pPr>
            <a:r>
              <a:t/>
            </a:r>
            <a:endParaRPr sz="1300">
              <a:solidFill>
                <a:schemeClr val="dk1"/>
              </a:solidFill>
              <a:latin typeface="DM Sans"/>
              <a:ea typeface="DM Sans"/>
              <a:cs typeface="DM Sans"/>
              <a:sym typeface="DM Sans"/>
            </a:endParaRPr>
          </a:p>
          <a:p>
            <a:pPr indent="-228600" lvl="0" marL="228600" rtl="0" algn="l">
              <a:lnSpc>
                <a:spcPct val="90000"/>
              </a:lnSpc>
              <a:spcBef>
                <a:spcPts val="1000"/>
              </a:spcBef>
              <a:spcAft>
                <a:spcPts val="0"/>
              </a:spcAft>
              <a:buClr>
                <a:schemeClr val="dk1"/>
              </a:buClr>
              <a:buSzPts val="2200"/>
              <a:buFont typeface="DM Sans"/>
              <a:buChar char="•"/>
            </a:pPr>
            <a:r>
              <a:rPr lang="en" sz="2400">
                <a:solidFill>
                  <a:schemeClr val="dk1"/>
                </a:solidFill>
                <a:latin typeface="Calibri"/>
                <a:ea typeface="Calibri"/>
                <a:cs typeface="Calibri"/>
                <a:sym typeface="Calibri"/>
              </a:rPr>
              <a:t>Qu'est-ce que le pluralisme signifie pour vous?</a:t>
            </a:r>
            <a:r>
              <a:rPr lang="en" sz="2200">
                <a:solidFill>
                  <a:schemeClr val="dk1"/>
                </a:solidFill>
                <a:latin typeface="DM Sans"/>
                <a:ea typeface="DM Sans"/>
                <a:cs typeface="DM Sans"/>
                <a:sym typeface="DM Sans"/>
              </a:rPr>
              <a:t> </a:t>
            </a:r>
            <a:endParaRPr sz="2200">
              <a:solidFill>
                <a:schemeClr val="dk1"/>
              </a:solidFill>
              <a:latin typeface="DM Sans"/>
              <a:ea typeface="DM Sans"/>
              <a:cs typeface="DM Sans"/>
              <a:sym typeface="DM Sans"/>
            </a:endParaRPr>
          </a:p>
        </p:txBody>
      </p:sp>
      <p:pic>
        <p:nvPicPr>
          <p:cNvPr id="148" name="Google Shape;148;p14"/>
          <p:cNvPicPr preferRelativeResize="0"/>
          <p:nvPr/>
        </p:nvPicPr>
        <p:blipFill rotWithShape="1">
          <a:blip r:embed="rId3">
            <a:alphaModFix/>
          </a:blip>
          <a:srcRect b="0" l="0" r="0" t="0"/>
          <a:stretch/>
        </p:blipFill>
        <p:spPr>
          <a:xfrm>
            <a:off x="3019356" y="4163822"/>
            <a:ext cx="2147083" cy="2147083"/>
          </a:xfrm>
          <a:prstGeom prst="rect">
            <a:avLst/>
          </a:prstGeom>
          <a:noFill/>
          <a:ln>
            <a:noFill/>
          </a:ln>
        </p:spPr>
      </p:pic>
      <p:sp>
        <p:nvSpPr>
          <p:cNvPr id="149" name="Google Shape;149;p14"/>
          <p:cNvSpPr/>
          <p:nvPr/>
        </p:nvSpPr>
        <p:spPr>
          <a:xfrm>
            <a:off x="628649" y="1728961"/>
            <a:ext cx="84351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i="0" lang="en" sz="2200" u="none" cap="none" strike="noStrike">
                <a:solidFill>
                  <a:srgbClr val="000000"/>
                </a:solidFill>
                <a:latin typeface="Calibri"/>
                <a:ea typeface="Calibri"/>
                <a:cs typeface="Calibri"/>
                <a:sym typeface="Calibri"/>
              </a:rPr>
              <a:t>Regardez la vidéo : </a:t>
            </a:r>
            <a:r>
              <a:rPr i="1" lang="en" sz="2200" u="sng" cap="none" strike="noStrike">
                <a:solidFill>
                  <a:schemeClr val="hlink"/>
                </a:solidFill>
                <a:latin typeface="Calibri"/>
                <a:ea typeface="Calibri"/>
                <a:cs typeface="Calibri"/>
                <a:sym typeface="Calibri"/>
                <a:hlinkClick r:id="rId4"/>
              </a:rPr>
              <a:t>What is Pluralism? | Qu'est-ce que le pluralisme?</a:t>
            </a:r>
            <a:r>
              <a:rPr i="1" lang="en" sz="2200" u="none" cap="none" strike="noStrike">
                <a:solidFill>
                  <a:srgbClr val="000000"/>
                </a:solidFill>
                <a:latin typeface="Calibri"/>
                <a:ea typeface="Calibri"/>
                <a:cs typeface="Calibri"/>
                <a:sym typeface="Calibri"/>
              </a:rPr>
              <a:t> </a:t>
            </a:r>
            <a:br>
              <a:rPr i="1" lang="en" sz="2200" u="none" cap="none" strike="noStrike">
                <a:solidFill>
                  <a:srgbClr val="000000"/>
                </a:solidFill>
                <a:latin typeface="Calibri"/>
                <a:ea typeface="Calibri"/>
                <a:cs typeface="Calibri"/>
                <a:sym typeface="Calibri"/>
              </a:rPr>
            </a:br>
            <a:r>
              <a:rPr i="1" lang="en" sz="2200" u="none" cap="none" strike="noStrike">
                <a:solidFill>
                  <a:srgbClr val="000000"/>
                </a:solidFill>
                <a:latin typeface="Calibri"/>
                <a:ea typeface="Calibri"/>
                <a:cs typeface="Calibri"/>
                <a:sym typeface="Calibri"/>
              </a:rPr>
              <a:t>(0 :00 – 3 :54), Centre mondial du pluralisme</a:t>
            </a:r>
            <a:endParaRPr i="1" sz="2200" u="none" cap="none" strike="noStrike">
              <a:solidFill>
                <a:srgbClr val="000000"/>
              </a:solidFill>
              <a:latin typeface="Calibri"/>
              <a:ea typeface="Calibri"/>
              <a:cs typeface="Calibri"/>
              <a:sym typeface="Calibri"/>
            </a:endParaRPr>
          </a:p>
        </p:txBody>
      </p:sp>
      <p:sp>
        <p:nvSpPr>
          <p:cNvPr id="150" name="Google Shape;150;p14"/>
          <p:cNvSpPr txBox="1"/>
          <p:nvPr/>
        </p:nvSpPr>
        <p:spPr>
          <a:xfrm>
            <a:off x="4942125" y="5780325"/>
            <a:ext cx="394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i="1" lang="en" sz="3400">
                <a:latin typeface="Calibri"/>
                <a:ea typeface="Calibri"/>
                <a:cs typeface="Calibri"/>
                <a:sym typeface="Calibri"/>
              </a:rPr>
              <a:t>Que vois-tu?</a:t>
            </a:r>
            <a:endParaRPr i="1" sz="3400">
              <a:latin typeface="Calibri"/>
              <a:ea typeface="Calibri"/>
              <a:cs typeface="Calibri"/>
              <a:sym typeface="Calibri"/>
            </a:endParaRPr>
          </a:p>
        </p:txBody>
      </p:sp>
      <p:pic>
        <p:nvPicPr>
          <p:cNvPr id="90" name="Google Shape;90;p2"/>
          <p:cNvPicPr preferRelativeResize="0"/>
          <p:nvPr/>
        </p:nvPicPr>
        <p:blipFill rotWithShape="1">
          <a:blip r:embed="rId3">
            <a:alphaModFix/>
          </a:blip>
          <a:srcRect b="0" l="0" r="0" t="0"/>
          <a:stretch/>
        </p:blipFill>
        <p:spPr>
          <a:xfrm>
            <a:off x="2180492" y="1814733"/>
            <a:ext cx="4493368" cy="42349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24136a19e0_0_2"/>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i="1" lang="en" sz="3400">
                <a:latin typeface="Calibri"/>
                <a:ea typeface="Calibri"/>
                <a:cs typeface="Calibri"/>
                <a:sym typeface="Calibri"/>
              </a:rPr>
              <a:t>Que vois-tu?</a:t>
            </a:r>
            <a:endParaRPr sz="3400">
              <a:latin typeface="Calibri"/>
              <a:ea typeface="Calibri"/>
              <a:cs typeface="Calibri"/>
              <a:sym typeface="Calibri"/>
            </a:endParaRPr>
          </a:p>
        </p:txBody>
      </p:sp>
      <p:pic>
        <p:nvPicPr>
          <p:cNvPr id="96" name="Google Shape;96;g124136a19e0_0_2"/>
          <p:cNvPicPr preferRelativeResize="0"/>
          <p:nvPr/>
        </p:nvPicPr>
        <p:blipFill rotWithShape="1">
          <a:blip r:embed="rId3">
            <a:alphaModFix/>
          </a:blip>
          <a:srcRect b="19150" l="0" r="0" t="0"/>
          <a:stretch/>
        </p:blipFill>
        <p:spPr>
          <a:xfrm>
            <a:off x="1795750" y="1534000"/>
            <a:ext cx="5552500" cy="3497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24136a19e0_0_8"/>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i="1" lang="en" sz="3400">
                <a:latin typeface="Calibri"/>
                <a:ea typeface="Calibri"/>
                <a:cs typeface="Calibri"/>
                <a:sym typeface="Calibri"/>
              </a:rPr>
              <a:t>Que vois-tu?</a:t>
            </a:r>
            <a:endParaRPr sz="3400">
              <a:latin typeface="Calibri"/>
              <a:ea typeface="Calibri"/>
              <a:cs typeface="Calibri"/>
              <a:sym typeface="Calibri"/>
            </a:endParaRPr>
          </a:p>
        </p:txBody>
      </p:sp>
      <p:pic>
        <p:nvPicPr>
          <p:cNvPr id="102" name="Google Shape;102;g124136a19e0_0_8"/>
          <p:cNvPicPr preferRelativeResize="0"/>
          <p:nvPr/>
        </p:nvPicPr>
        <p:blipFill rotWithShape="1">
          <a:blip r:embed="rId3">
            <a:alphaModFix/>
          </a:blip>
          <a:srcRect b="0" l="0" r="0" t="0"/>
          <a:stretch/>
        </p:blipFill>
        <p:spPr>
          <a:xfrm>
            <a:off x="2325600" y="1336067"/>
            <a:ext cx="4492792" cy="51963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24136a19e0_0_14"/>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 sz="3400">
                <a:latin typeface="Calibri"/>
                <a:ea typeface="Calibri"/>
                <a:cs typeface="Calibri"/>
                <a:sym typeface="Calibri"/>
              </a:rPr>
              <a:t>Discussion</a:t>
            </a:r>
            <a:endParaRPr sz="3400">
              <a:latin typeface="Calibri"/>
              <a:ea typeface="Calibri"/>
              <a:cs typeface="Calibri"/>
              <a:sym typeface="Calibri"/>
            </a:endParaRPr>
          </a:p>
        </p:txBody>
      </p:sp>
      <p:sp>
        <p:nvSpPr>
          <p:cNvPr id="108" name="Google Shape;108;g124136a19e0_0_14"/>
          <p:cNvSpPr txBox="1"/>
          <p:nvPr/>
        </p:nvSpPr>
        <p:spPr>
          <a:xfrm>
            <a:off x="462225" y="1666125"/>
            <a:ext cx="7832700" cy="3509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chemeClr val="dk1"/>
                </a:solidFill>
                <a:latin typeface="Calibri"/>
                <a:ea typeface="Calibri"/>
                <a:cs typeface="Calibri"/>
                <a:sym typeface="Calibri"/>
              </a:rPr>
              <a:t>Y a-t-il une « bonne » façon de voir les images? Quelqu'un a-t-il raison et quelqu'un a-t-il tort?</a:t>
            </a:r>
            <a:endParaRPr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chemeClr val="dk1"/>
                </a:solidFill>
                <a:latin typeface="Calibri"/>
                <a:ea typeface="Calibri"/>
                <a:cs typeface="Calibri"/>
                <a:sym typeface="Calibri"/>
              </a:rPr>
              <a:t>Qu'avez-vous ressenti envers les personnes qui ont vu la même image et envers celles qui l'ont vue de façon différente?</a:t>
            </a:r>
            <a:endParaRPr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chemeClr val="dk1"/>
                </a:solidFill>
                <a:latin typeface="Calibri"/>
                <a:ea typeface="Calibri"/>
                <a:cs typeface="Calibri"/>
                <a:sym typeface="Calibri"/>
              </a:rPr>
              <a:t>Quelle leçon tirez-vous de cette activité? </a:t>
            </a:r>
            <a:endParaRPr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21d480a790_0_33"/>
          <p:cNvSpPr txBox="1"/>
          <p:nvPr>
            <p:ph type="title"/>
          </p:nvPr>
        </p:nvSpPr>
        <p:spPr>
          <a:xfrm>
            <a:off x="311700" y="33211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
                <a:latin typeface="Calibri"/>
                <a:ea typeface="Calibri"/>
                <a:cs typeface="Calibri"/>
                <a:sym typeface="Calibri"/>
              </a:rPr>
              <a:t>Perception et point de vue </a:t>
            </a:r>
            <a:endParaRPr>
              <a:latin typeface="Calibri"/>
              <a:ea typeface="Calibri"/>
              <a:cs typeface="Calibri"/>
              <a:sym typeface="Calibri"/>
            </a:endParaRPr>
          </a:p>
        </p:txBody>
      </p:sp>
      <p:pic>
        <p:nvPicPr>
          <p:cNvPr id="114" name="Google Shape;114;g121d480a790_0_33"/>
          <p:cNvPicPr preferRelativeResize="0"/>
          <p:nvPr/>
        </p:nvPicPr>
        <p:blipFill rotWithShape="1">
          <a:blip r:embed="rId3">
            <a:alphaModFix/>
          </a:blip>
          <a:srcRect b="0" l="0" r="0" t="0"/>
          <a:stretch/>
        </p:blipFill>
        <p:spPr>
          <a:xfrm>
            <a:off x="341263" y="1661678"/>
            <a:ext cx="8461475" cy="313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311700" y="25998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700">
                <a:latin typeface="Calibri"/>
                <a:ea typeface="Calibri"/>
                <a:cs typeface="Calibri"/>
                <a:sym typeface="Calibri"/>
              </a:rPr>
              <a:t>La perception</a:t>
            </a:r>
            <a:endParaRPr sz="3700">
              <a:latin typeface="Calibri"/>
              <a:ea typeface="Calibri"/>
              <a:cs typeface="Calibri"/>
              <a:sym typeface="Calibri"/>
            </a:endParaRPr>
          </a:p>
        </p:txBody>
      </p:sp>
      <p:sp>
        <p:nvSpPr>
          <p:cNvPr id="120" name="Google Shape;120;p7"/>
          <p:cNvSpPr txBox="1"/>
          <p:nvPr>
            <p:ph idx="1" type="body"/>
          </p:nvPr>
        </p:nvSpPr>
        <p:spPr>
          <a:xfrm>
            <a:off x="435300" y="1395100"/>
            <a:ext cx="8295000" cy="4102200"/>
          </a:xfrm>
          <a:prstGeom prst="rect">
            <a:avLst/>
          </a:prstGeom>
          <a:noFill/>
          <a:ln>
            <a:noFill/>
          </a:ln>
        </p:spPr>
        <p:txBody>
          <a:bodyPr anchorCtr="0" anchor="t" bIns="45700" lIns="91425" spcFirstLastPara="1" rIns="91425" wrap="square" tIns="45700">
            <a:normAutofit lnSpcReduction="20000"/>
          </a:bodyPr>
          <a:lstStyle/>
          <a:p>
            <a:pPr indent="-342899" lvl="0" marL="342900" rtl="0" algn="l">
              <a:lnSpc>
                <a:spcPct val="115000"/>
              </a:lnSpc>
              <a:spcBef>
                <a:spcPts val="750"/>
              </a:spcBef>
              <a:spcAft>
                <a:spcPts val="0"/>
              </a:spcAft>
              <a:buClr>
                <a:schemeClr val="dk1"/>
              </a:buClr>
              <a:buSzPts val="2100"/>
              <a:buFont typeface="DM Sans"/>
              <a:buChar char="•"/>
            </a:pPr>
            <a:r>
              <a:rPr lang="en" sz="2200">
                <a:solidFill>
                  <a:schemeClr val="dk1"/>
                </a:solidFill>
                <a:latin typeface="Calibri"/>
                <a:ea typeface="Calibri"/>
                <a:cs typeface="Calibri"/>
                <a:sym typeface="Calibri"/>
              </a:rPr>
              <a:t>La perception est la façon dont nous </a:t>
            </a:r>
            <a:r>
              <a:rPr b="1" lang="en" sz="2200">
                <a:solidFill>
                  <a:schemeClr val="dk1"/>
                </a:solidFill>
                <a:latin typeface="Calibri"/>
                <a:ea typeface="Calibri"/>
                <a:cs typeface="Calibri"/>
                <a:sym typeface="Calibri"/>
              </a:rPr>
              <a:t>interprétons </a:t>
            </a:r>
            <a:r>
              <a:rPr lang="en" sz="2200">
                <a:solidFill>
                  <a:schemeClr val="dk1"/>
                </a:solidFill>
                <a:latin typeface="Calibri"/>
                <a:ea typeface="Calibri"/>
                <a:cs typeface="Calibri"/>
                <a:sym typeface="Calibri"/>
              </a:rPr>
              <a:t>les choses.</a:t>
            </a:r>
            <a:endParaRPr sz="2200">
              <a:solidFill>
                <a:schemeClr val="dk1"/>
              </a:solidFill>
              <a:latin typeface="Calibri"/>
              <a:ea typeface="Calibri"/>
              <a:cs typeface="Calibri"/>
              <a:sym typeface="Calibri"/>
            </a:endParaRPr>
          </a:p>
          <a:p>
            <a:pPr indent="-209550" lvl="0" marL="342900" rtl="0" algn="l">
              <a:lnSpc>
                <a:spcPct val="115000"/>
              </a:lnSpc>
              <a:spcBef>
                <a:spcPts val="750"/>
              </a:spcBef>
              <a:spcAft>
                <a:spcPts val="0"/>
              </a:spcAft>
              <a:buClr>
                <a:srgbClr val="132E4D"/>
              </a:buClr>
              <a:buSzPts val="2100"/>
              <a:buNone/>
            </a:pPr>
            <a:r>
              <a:t/>
            </a:r>
            <a:endParaRPr sz="2200">
              <a:solidFill>
                <a:schemeClr val="dk1"/>
              </a:solidFill>
              <a:latin typeface="Calibri"/>
              <a:ea typeface="Calibri"/>
              <a:cs typeface="Calibri"/>
              <a:sym typeface="Calibri"/>
            </a:endParaRPr>
          </a:p>
          <a:p>
            <a:pPr indent="-342899" lvl="0" marL="342900" rtl="0" algn="l">
              <a:lnSpc>
                <a:spcPct val="115000"/>
              </a:lnSpc>
              <a:spcBef>
                <a:spcPts val="750"/>
              </a:spcBef>
              <a:spcAft>
                <a:spcPts val="0"/>
              </a:spcAft>
              <a:buClr>
                <a:schemeClr val="dk1"/>
              </a:buClr>
              <a:buSzPts val="2100"/>
              <a:buFont typeface="Calibri"/>
              <a:buChar char="•"/>
            </a:pPr>
            <a:r>
              <a:rPr lang="en" sz="2200">
                <a:solidFill>
                  <a:schemeClr val="dk1"/>
                </a:solidFill>
                <a:latin typeface="Calibri"/>
                <a:ea typeface="Calibri"/>
                <a:cs typeface="Calibri"/>
                <a:sym typeface="Calibri"/>
              </a:rPr>
              <a:t>C'est la capacité de voir, d'entendre ou de prendre conscience de quelque chose en utilisant l'un de nos sens. </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270"/>
              <a:buNone/>
            </a:pPr>
            <a:r>
              <a:t/>
            </a:r>
            <a:endParaRPr sz="2200">
              <a:solidFill>
                <a:schemeClr val="dk1"/>
              </a:solidFill>
              <a:latin typeface="Calibri"/>
              <a:ea typeface="Calibri"/>
              <a:cs typeface="Calibri"/>
              <a:sym typeface="Calibri"/>
            </a:endParaRPr>
          </a:p>
          <a:p>
            <a:pPr indent="-342899" lvl="0" marL="342900" rtl="0" algn="l">
              <a:lnSpc>
                <a:spcPct val="115000"/>
              </a:lnSpc>
              <a:spcBef>
                <a:spcPts val="750"/>
              </a:spcBef>
              <a:spcAft>
                <a:spcPts val="0"/>
              </a:spcAft>
              <a:buClr>
                <a:schemeClr val="dk1"/>
              </a:buClr>
              <a:buSzPts val="2100"/>
              <a:buFont typeface="Calibri"/>
              <a:buChar char="•"/>
            </a:pPr>
            <a:r>
              <a:rPr lang="en" sz="2200">
                <a:solidFill>
                  <a:schemeClr val="dk1"/>
                </a:solidFill>
                <a:latin typeface="Calibri"/>
                <a:ea typeface="Calibri"/>
                <a:cs typeface="Calibri"/>
                <a:sym typeface="Calibri"/>
              </a:rPr>
              <a:t>Les individus perçoivent les choses différemment. </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270"/>
              <a:buNone/>
            </a:pPr>
            <a:r>
              <a:t/>
            </a:r>
            <a:endParaRPr sz="2200">
              <a:solidFill>
                <a:schemeClr val="dk1"/>
              </a:solidFill>
              <a:latin typeface="Calibri"/>
              <a:ea typeface="Calibri"/>
              <a:cs typeface="Calibri"/>
              <a:sym typeface="Calibri"/>
            </a:endParaRPr>
          </a:p>
          <a:p>
            <a:pPr indent="-342899" lvl="0" marL="342900" rtl="0" algn="l">
              <a:lnSpc>
                <a:spcPct val="115000"/>
              </a:lnSpc>
              <a:spcBef>
                <a:spcPts val="750"/>
              </a:spcBef>
              <a:spcAft>
                <a:spcPts val="0"/>
              </a:spcAft>
              <a:buClr>
                <a:schemeClr val="dk1"/>
              </a:buClr>
              <a:buSzPts val="2100"/>
              <a:buFont typeface="Calibri"/>
              <a:buChar char="•"/>
            </a:pPr>
            <a:r>
              <a:rPr lang="en" sz="2200">
                <a:solidFill>
                  <a:schemeClr val="dk1"/>
                </a:solidFill>
                <a:latin typeface="Calibri"/>
                <a:ea typeface="Calibri"/>
                <a:cs typeface="Calibri"/>
                <a:sym typeface="Calibri"/>
              </a:rPr>
              <a:t>Nous choisissons de concentrer notre attention sur différents aspects d'une chose en fonction de ce qui nous intéresse, de ce qui nous est familier ou de ce que nous considérons comme important.</a:t>
            </a:r>
            <a:endParaRPr sz="2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ph type="title"/>
          </p:nvPr>
        </p:nvSpPr>
        <p:spPr>
          <a:xfrm>
            <a:off x="311700" y="24923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400">
                <a:latin typeface="Calibri"/>
                <a:ea typeface="Calibri"/>
                <a:cs typeface="Calibri"/>
                <a:sym typeface="Calibri"/>
              </a:rPr>
              <a:t>Le point de vue</a:t>
            </a:r>
            <a:endParaRPr sz="3400">
              <a:latin typeface="Calibri"/>
              <a:ea typeface="Calibri"/>
              <a:cs typeface="Calibri"/>
              <a:sym typeface="Calibri"/>
            </a:endParaRPr>
          </a:p>
        </p:txBody>
      </p:sp>
      <p:sp>
        <p:nvSpPr>
          <p:cNvPr id="126" name="Google Shape;126;p8"/>
          <p:cNvSpPr txBox="1"/>
          <p:nvPr>
            <p:ph idx="1" type="body"/>
          </p:nvPr>
        </p:nvSpPr>
        <p:spPr>
          <a:xfrm>
            <a:off x="311700" y="1582125"/>
            <a:ext cx="8520600" cy="42765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750"/>
              </a:spcBef>
              <a:spcAft>
                <a:spcPts val="0"/>
              </a:spcAft>
              <a:buClr>
                <a:schemeClr val="dk1"/>
              </a:buClr>
              <a:buSzPts val="2200"/>
              <a:buFont typeface="DM Sans"/>
              <a:buChar char="•"/>
            </a:pPr>
            <a:r>
              <a:rPr lang="en" sz="2200">
                <a:solidFill>
                  <a:schemeClr val="dk1"/>
                </a:solidFill>
                <a:latin typeface="Calibri"/>
                <a:ea typeface="Calibri"/>
                <a:cs typeface="Calibri"/>
                <a:sym typeface="Calibri"/>
              </a:rPr>
              <a:t>Le point de vue est la façon dont nous </a:t>
            </a:r>
            <a:r>
              <a:rPr b="1" lang="en" sz="2200">
                <a:solidFill>
                  <a:schemeClr val="dk1"/>
                </a:solidFill>
                <a:latin typeface="Calibri"/>
                <a:ea typeface="Calibri"/>
                <a:cs typeface="Calibri"/>
                <a:sym typeface="Calibri"/>
              </a:rPr>
              <a:t>voyons</a:t>
            </a:r>
            <a:r>
              <a:rPr lang="en" sz="2200">
                <a:solidFill>
                  <a:schemeClr val="dk1"/>
                </a:solidFill>
                <a:latin typeface="Calibri"/>
                <a:ea typeface="Calibri"/>
                <a:cs typeface="Calibri"/>
                <a:sym typeface="Calibri"/>
              </a:rPr>
              <a:t> quelque chose. </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100"/>
              <a:buNone/>
            </a:pPr>
            <a:r>
              <a:t/>
            </a:r>
            <a:endParaRPr sz="2200">
              <a:solidFill>
                <a:schemeClr val="dk1"/>
              </a:solidFill>
              <a:latin typeface="Calibri"/>
              <a:ea typeface="Calibri"/>
              <a:cs typeface="Calibri"/>
              <a:sym typeface="Calibri"/>
            </a:endParaRPr>
          </a:p>
          <a:p>
            <a:pPr indent="-368300" lvl="0" marL="457200" rtl="0" algn="l">
              <a:lnSpc>
                <a:spcPct val="115000"/>
              </a:lnSpc>
              <a:spcBef>
                <a:spcPts val="75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Nos points de vue sont façonnés par qui nous sommes, ainsi que par notre environnement et nos expériences de vie.</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100"/>
              <a:buNone/>
            </a:pPr>
            <a:r>
              <a:t/>
            </a:r>
            <a:endParaRPr sz="2200">
              <a:solidFill>
                <a:schemeClr val="dk1"/>
              </a:solidFill>
              <a:latin typeface="Calibri"/>
              <a:ea typeface="Calibri"/>
              <a:cs typeface="Calibri"/>
              <a:sym typeface="Calibri"/>
            </a:endParaRPr>
          </a:p>
          <a:p>
            <a:pPr indent="-368300" lvl="0" marL="457200" rtl="0" algn="l">
              <a:lnSpc>
                <a:spcPct val="115000"/>
              </a:lnSpc>
              <a:spcBef>
                <a:spcPts val="75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Par exemple, des personnes vivant dans des pays différents peuvent avoir des priorités différentes dans la vie, en fonction de leurs croyances et de leurs conceptions du bonheur. </a:t>
            </a:r>
            <a:endParaRPr sz="2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21d480a790_0_16"/>
          <p:cNvSpPr txBox="1"/>
          <p:nvPr>
            <p:ph idx="1" type="body"/>
          </p:nvPr>
        </p:nvSpPr>
        <p:spPr>
          <a:xfrm>
            <a:off x="-47675" y="5183025"/>
            <a:ext cx="5738400" cy="663900"/>
          </a:xfrm>
          <a:prstGeom prst="rect">
            <a:avLst/>
          </a:prstGeom>
          <a:noFill/>
          <a:ln>
            <a:noFill/>
          </a:ln>
        </p:spPr>
        <p:txBody>
          <a:bodyPr anchorCtr="0" anchor="t" bIns="45700" lIns="91425" spcFirstLastPara="1" rIns="91425" wrap="square" tIns="45700">
            <a:noAutofit/>
          </a:bodyPr>
          <a:lstStyle/>
          <a:p>
            <a:pPr indent="0" lvl="0" marL="0" rtl="0" algn="r">
              <a:lnSpc>
                <a:spcPct val="115000"/>
              </a:lnSpc>
              <a:spcBef>
                <a:spcPts val="750"/>
              </a:spcBef>
              <a:spcAft>
                <a:spcPts val="0"/>
              </a:spcAft>
              <a:buClr>
                <a:srgbClr val="132E4D"/>
              </a:buClr>
              <a:buSzPts val="2100"/>
              <a:buNone/>
            </a:pPr>
            <a:r>
              <a:rPr lang="en" sz="1600">
                <a:solidFill>
                  <a:schemeClr val="dk1"/>
                </a:solidFill>
                <a:latin typeface="Calibri"/>
                <a:ea typeface="Calibri"/>
                <a:cs typeface="Calibri"/>
                <a:sym typeface="Calibri"/>
              </a:rPr>
              <a:t>(Source de l’image : </a:t>
            </a:r>
            <a:r>
              <a:rPr lang="en" sz="1600" u="sng">
                <a:solidFill>
                  <a:schemeClr val="hlink"/>
                </a:solidFill>
                <a:latin typeface="Calibri"/>
                <a:ea typeface="Calibri"/>
                <a:cs typeface="Calibri"/>
                <a:sym typeface="Calibri"/>
                <a:hlinkClick r:id="rId3"/>
              </a:rPr>
              <a:t>Conseil Supérieur de l’Audiovisuel</a:t>
            </a:r>
            <a:r>
              <a:rPr lang="en" sz="1600">
                <a:solidFill>
                  <a:schemeClr val="dk1"/>
                </a:solidFill>
                <a:latin typeface="Calibri"/>
                <a:ea typeface="Calibri"/>
                <a:cs typeface="Calibri"/>
                <a:sym typeface="Calibri"/>
              </a:rPr>
              <a:t>)</a:t>
            </a:r>
            <a:endParaRPr i="1" sz="1600">
              <a:solidFill>
                <a:schemeClr val="dk1"/>
              </a:solidFill>
              <a:latin typeface="Calibri"/>
              <a:ea typeface="Calibri"/>
              <a:cs typeface="Calibri"/>
              <a:sym typeface="Calibri"/>
            </a:endParaRPr>
          </a:p>
        </p:txBody>
      </p:sp>
      <p:sp>
        <p:nvSpPr>
          <p:cNvPr id="132" name="Google Shape;132;g121d480a790_0_16"/>
          <p:cNvSpPr txBox="1"/>
          <p:nvPr>
            <p:ph type="title"/>
          </p:nvPr>
        </p:nvSpPr>
        <p:spPr>
          <a:xfrm>
            <a:off x="311700" y="24923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900">
                <a:latin typeface="Calibri"/>
                <a:ea typeface="Calibri"/>
                <a:cs typeface="Calibri"/>
                <a:sym typeface="Calibri"/>
              </a:rPr>
              <a:t>Le pluralisme</a:t>
            </a:r>
            <a:endParaRPr sz="3900">
              <a:latin typeface="Calibri"/>
              <a:ea typeface="Calibri"/>
              <a:cs typeface="Calibri"/>
              <a:sym typeface="Calibri"/>
            </a:endParaRPr>
          </a:p>
        </p:txBody>
      </p:sp>
      <p:pic>
        <p:nvPicPr>
          <p:cNvPr id="133" name="Google Shape;133;g121d480a790_0_16"/>
          <p:cNvPicPr preferRelativeResize="0"/>
          <p:nvPr/>
        </p:nvPicPr>
        <p:blipFill rotWithShape="1">
          <a:blip r:embed="rId4">
            <a:alphaModFix/>
          </a:blip>
          <a:srcRect b="0" l="0" r="0" t="0"/>
          <a:stretch/>
        </p:blipFill>
        <p:spPr>
          <a:xfrm>
            <a:off x="311697" y="1885653"/>
            <a:ext cx="5547600" cy="3086700"/>
          </a:xfrm>
          <a:prstGeom prst="rect">
            <a:avLst/>
          </a:prstGeom>
          <a:noFill/>
          <a:ln>
            <a:noFill/>
          </a:ln>
        </p:spPr>
      </p:pic>
      <p:sp>
        <p:nvSpPr>
          <p:cNvPr id="134" name="Google Shape;134;g121d480a790_0_16"/>
          <p:cNvSpPr txBox="1"/>
          <p:nvPr/>
        </p:nvSpPr>
        <p:spPr>
          <a:xfrm>
            <a:off x="5859300" y="1578430"/>
            <a:ext cx="3197700" cy="20319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500"/>
              <a:buFont typeface="Arial"/>
              <a:buNone/>
            </a:pPr>
            <a:r>
              <a:rPr i="0" lang="en" sz="1500" u="none" cap="none" strike="noStrike">
                <a:solidFill>
                  <a:srgbClr val="000000"/>
                </a:solidFill>
                <a:latin typeface="Calibri"/>
                <a:ea typeface="Calibri"/>
                <a:cs typeface="Calibri"/>
                <a:sym typeface="Calibri"/>
              </a:rPr>
              <a:t>Le pluralisme désigne l'idée selon laquelle des personnes ayant des croyances, des origines et des modes de vie différents peuvent coexister dans la même société et participer de manière égale au processus politique.</a:t>
            </a:r>
            <a:endParaRPr i="0" sz="15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Clara Bradley</dc:creator>
</cp:coreProperties>
</file>