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3955accea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13955accea4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946c588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13946c5885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946c5885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13946c58855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946c58855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946c5885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629841" y="365127"/>
            <a:ext cx="78867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-663" l="-534" r="-444" t="-10118"/>
          <a:stretch/>
        </p:blipFill>
        <p:spPr>
          <a:xfrm>
            <a:off x="7263926" y="5144571"/>
            <a:ext cx="1614312" cy="142714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3">
            <a:alphaModFix/>
          </a:blip>
          <a:srcRect b="-5282" l="-1277" r="-2575" t="-10565"/>
          <a:stretch/>
        </p:blipFill>
        <p:spPr>
          <a:xfrm>
            <a:off x="284671" y="120770"/>
            <a:ext cx="2104846" cy="189203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/>
          <p:nvPr>
            <p:ph type="ctrTitle"/>
          </p:nvPr>
        </p:nvSpPr>
        <p:spPr>
          <a:xfrm>
            <a:off x="527268" y="2049463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fr-C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DIAPORAMA 6 :</a:t>
            </a:r>
            <a:br>
              <a:rPr lang="fr-C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C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Élections locales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311700" y="2552982"/>
            <a:ext cx="85206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CA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Comment les électeur.rice.s décident-iels pour qui voter? </a:t>
            </a:r>
            <a:endParaRPr>
              <a:solidFill>
                <a:srgbClr val="3F3F3F"/>
              </a:solidFill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3927" y="3561277"/>
            <a:ext cx="2091200" cy="20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>
            <p:ph type="title"/>
          </p:nvPr>
        </p:nvSpPr>
        <p:spPr>
          <a:xfrm>
            <a:off x="564950" y="19527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CA" sz="3800"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575575" y="22481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Choisir un.e candidat.e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176775" y="1352650"/>
            <a:ext cx="8822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fr-CA" sz="2500">
                <a:latin typeface="Calibri"/>
                <a:ea typeface="Calibri"/>
                <a:cs typeface="Calibri"/>
                <a:sym typeface="Calibri"/>
              </a:rPr>
              <a:t>Raison de la candidature (Pourquoi cette personne veut-elle le poste?)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fr-CA" sz="2500">
                <a:latin typeface="Calibri"/>
                <a:ea typeface="Calibri"/>
                <a:cs typeface="Calibri"/>
                <a:sym typeface="Calibri"/>
              </a:rPr>
              <a:t>Informations personnelles (par exemple: éducation, carrière, réalisations)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fr-CA" sz="2500">
                <a:latin typeface="Calibri"/>
                <a:ea typeface="Calibri"/>
                <a:cs typeface="Calibri"/>
                <a:sym typeface="Calibri"/>
              </a:rPr>
              <a:t>Priorités (Quelles sont les causes les plus importantes pour la.le candidat.e?)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fr-CA" sz="2500">
                <a:latin typeface="Calibri"/>
                <a:ea typeface="Calibri"/>
                <a:cs typeface="Calibri"/>
                <a:sym typeface="Calibri"/>
              </a:rPr>
              <a:t>Objectifs (Que veut accomplir cette personne?)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564950" y="1693375"/>
            <a:ext cx="4381500" cy="58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fr-CA" sz="2700">
                <a:latin typeface="Calibri"/>
                <a:ea typeface="Calibri"/>
                <a:cs typeface="Calibri"/>
                <a:sym typeface="Calibri"/>
              </a:rPr>
              <a:t>Comment sont choisis les conseiller.ère.s municipaux.ales ou les directeur.rice.s de district?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fr-CA" sz="2700">
                <a:latin typeface="Calibri"/>
                <a:ea typeface="Calibri"/>
                <a:cs typeface="Calibri"/>
                <a:sym typeface="Calibri"/>
              </a:rPr>
              <a:t>Comment les électeur.rice.s décident-iels pour qui voter?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fr-CA" sz="2700">
                <a:latin typeface="Calibri"/>
                <a:ea typeface="Calibri"/>
                <a:cs typeface="Calibri"/>
                <a:sym typeface="Calibri"/>
              </a:rPr>
              <a:t>Quel.le(s) candidat.e(s) devrais-je soutenir et pourquoi?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1"/>
          <p:cNvSpPr txBox="1"/>
          <p:nvPr>
            <p:ph type="title"/>
          </p:nvPr>
        </p:nvSpPr>
        <p:spPr>
          <a:xfrm>
            <a:off x="564950" y="19527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CA" sz="3800">
                <a:latin typeface="Calibri"/>
                <a:ea typeface="Calibri"/>
                <a:cs typeface="Calibri"/>
                <a:sym typeface="Calibri"/>
              </a:rPr>
              <a:t>Questions guides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592" y="1693373"/>
            <a:ext cx="3706549" cy="370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564950" y="19527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fr-CA" sz="4400">
                <a:latin typeface="Calibri"/>
                <a:ea typeface="Calibri"/>
                <a:cs typeface="Calibri"/>
                <a:sym typeface="Calibri"/>
              </a:rPr>
              <a:t>Les élections locales en C.-B.</a:t>
            </a:r>
            <a:endParaRPr sz="4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112500" y="1528900"/>
            <a:ext cx="89352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fr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Les élections donnent aux citoyen.ne.s l’occasion de discuter de l’avenir de leur communauté et de choisir les membres du conseil</a:t>
            </a:r>
            <a:r>
              <a:rPr lang="fr-CA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Les élections générales locales en Colombie-Britannique ont lieu </a:t>
            </a:r>
            <a:r>
              <a:rPr b="1" lang="fr-CA" sz="2400">
                <a:latin typeface="Calibri"/>
                <a:ea typeface="Calibri"/>
                <a:cs typeface="Calibri"/>
                <a:sym typeface="Calibri"/>
              </a:rPr>
              <a:t>tous les quatre ans</a:t>
            </a: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, le troisième samedi d'octobre.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Les prochaines élections générales auront lieu le </a:t>
            </a:r>
            <a:r>
              <a:rPr b="1" lang="fr-CA" sz="2400">
                <a:latin typeface="Calibri"/>
                <a:ea typeface="Calibri"/>
                <a:cs typeface="Calibri"/>
                <a:sym typeface="Calibri"/>
              </a:rPr>
              <a:t>samedi 15 octobre 2022</a:t>
            </a: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1012" y="4467525"/>
            <a:ext cx="3654575" cy="21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28650" y="365127"/>
            <a:ext cx="7886700" cy="8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3800">
                <a:latin typeface="Calibri"/>
                <a:ea typeface="Calibri"/>
                <a:cs typeface="Calibri"/>
                <a:sym typeface="Calibri"/>
              </a:rPr>
              <a:t>Élection des conseils locaux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144625" y="1322025"/>
            <a:ext cx="8919000" cy="4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fr-CA" sz="2600">
                <a:latin typeface="Calibri"/>
                <a:ea typeface="Calibri"/>
                <a:cs typeface="Calibri"/>
                <a:sym typeface="Calibri"/>
              </a:rPr>
              <a:t>Les Britanno-Colombien.ne.s éliront :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64867" lvl="0" marL="34290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ts val="2146"/>
              <a:buFont typeface="Calibri"/>
              <a:buChar char="•"/>
            </a:pPr>
            <a:r>
              <a:rPr b="1" lang="fr-CA" sz="2600">
                <a:latin typeface="Calibri"/>
                <a:ea typeface="Calibri"/>
                <a:cs typeface="Calibri"/>
                <a:sym typeface="Calibri"/>
              </a:rPr>
              <a:t>les membres de leur conseil municipal 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-364867" lvl="0" marL="34290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ts val="2146"/>
              <a:buFont typeface="Calibri"/>
              <a:buChar char="•"/>
            </a:pPr>
            <a:r>
              <a:rPr b="1" lang="fr-CA" sz="2600">
                <a:latin typeface="Calibri"/>
                <a:ea typeface="Calibri"/>
                <a:cs typeface="Calibri"/>
                <a:sym typeface="Calibri"/>
              </a:rPr>
              <a:t>leur directeur.rice de district régional</a:t>
            </a:r>
            <a:r>
              <a:rPr lang="fr-CA" sz="260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r-CA" sz="2600">
                <a:latin typeface="Calibri"/>
                <a:ea typeface="Calibri"/>
                <a:cs typeface="Calibri"/>
                <a:sym typeface="Calibri"/>
              </a:rPr>
              <a:t>secteur non incorporé)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64867" lvl="0" marL="34290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ts val="2146"/>
              <a:buFont typeface="Calibri"/>
              <a:buChar char="•"/>
            </a:pPr>
            <a:r>
              <a:rPr b="1" lang="fr-CA" sz="2600">
                <a:latin typeface="Calibri"/>
                <a:ea typeface="Calibri"/>
                <a:cs typeface="Calibri"/>
                <a:sym typeface="Calibri"/>
              </a:rPr>
              <a:t>les représentant.e.s du conseil des parcs 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-364867" lvl="0" marL="34290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ts val="2146"/>
              <a:buFont typeface="Calibri"/>
              <a:buChar char="•"/>
            </a:pPr>
            <a:r>
              <a:rPr b="1" lang="fr-CA" sz="2600">
                <a:latin typeface="Calibri"/>
                <a:ea typeface="Calibri"/>
                <a:cs typeface="Calibri"/>
                <a:sym typeface="Calibri"/>
              </a:rPr>
              <a:t>les administrateur.rice.s des Islands Trust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t/>
            </a:r>
            <a:endParaRPr b="1" sz="2400" u="sng"/>
          </a:p>
          <a:p>
            <a:pPr indent="0" lvl="0" marL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Dans la plupart des municipalités, les conseiller.ère.s et les maire.sse.s sont élu.e.s au </a:t>
            </a:r>
            <a:r>
              <a:rPr b="1" lang="fr-CA" sz="2400">
                <a:latin typeface="Calibri"/>
                <a:ea typeface="Calibri"/>
                <a:cs typeface="Calibri"/>
                <a:sym typeface="Calibri"/>
              </a:rPr>
              <a:t>suffrage universel</a:t>
            </a: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. Cela signifie que tous.tes les électeur.rice.s de la municipalité peuvent voter pour chaque poste.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628650" y="36512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CA" sz="3400">
                <a:latin typeface="Calibri"/>
                <a:ea typeface="Calibri"/>
                <a:cs typeface="Calibri"/>
                <a:sym typeface="Calibri"/>
              </a:rPr>
              <a:t>Qu’est-ce qu’un système de vote?</a:t>
            </a:r>
            <a:r>
              <a:rPr lang="fr-CA" sz="3400"/>
              <a:t> </a:t>
            </a:r>
            <a:endParaRPr sz="3400"/>
          </a:p>
        </p:txBody>
      </p:sp>
      <p:sp>
        <p:nvSpPr>
          <p:cNvPr id="84" name="Google Shape;84;p14"/>
          <p:cNvSpPr txBox="1"/>
          <p:nvPr>
            <p:ph idx="1" type="body"/>
          </p:nvPr>
        </p:nvSpPr>
        <p:spPr>
          <a:xfrm>
            <a:off x="176775" y="1602300"/>
            <a:ext cx="87903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fr-CA" sz="3600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système de vote </a:t>
            </a:r>
            <a:r>
              <a:rPr lang="fr-CA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(ou système électoral) est la manière dont les électeur.rice.s peuvent exprimer leurs préférences et la manière dont les gagnant.e.s sont déterminé.e.s. </a:t>
            </a:r>
            <a:endParaRPr sz="3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t/>
            </a:r>
            <a:endParaRPr sz="3600">
              <a:solidFill>
                <a:srgbClr val="3F3F3F"/>
              </a:solidFill>
            </a:endParaRPr>
          </a:p>
          <a:p>
            <a:pPr indent="-508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fr-CA" sz="3600">
                <a:latin typeface="Calibri"/>
                <a:ea typeface="Calibri"/>
                <a:cs typeface="Calibri"/>
                <a:sym typeface="Calibri"/>
              </a:rPr>
              <a:t>Il existe différents systèmes de vote dans le monde.</a:t>
            </a:r>
            <a:endParaRPr sz="3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628650" y="36512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CA" sz="3400">
                <a:latin typeface="Calibri"/>
                <a:ea typeface="Calibri"/>
                <a:cs typeface="Calibri"/>
                <a:sym typeface="Calibri"/>
              </a:rPr>
              <a:t>Le vote uninominal majoritaire à un tour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628650" y="1602297"/>
            <a:ext cx="78867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Les autorités locales d</a:t>
            </a:r>
            <a:r>
              <a:rPr lang="fr-CA">
                <a:latin typeface="Calibri"/>
                <a:ea typeface="Calibri"/>
                <a:cs typeface="Calibri"/>
                <a:sym typeface="Calibri"/>
              </a:rPr>
              <a:t>e la Colombie-Britannique</a:t>
            </a:r>
            <a:r>
              <a:rPr lang="fr-CA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ont recours au système appelé le </a:t>
            </a:r>
            <a:r>
              <a:rPr b="1" lang="fr-CA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vote uninominal majoritaire à un tour</a:t>
            </a:r>
            <a:r>
              <a:rPr lang="fr-CA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Les électeur.rice.s peuvent faire leur(s) choix pour autant de candidat.e.s qu'il y a de postes.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Par exemple 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Font typeface="Calibri"/>
              <a:buChar char="-"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Six conseiller.ère.s = Choisir six candidat.e.s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Font typeface="Calibri"/>
              <a:buChar char="-"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Un.e maire.sse = Choisir un.e candidat.e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t/>
            </a:r>
            <a:endParaRPr sz="15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Un.e candidat.e doit recueillir le plus de voix pour être élu.e dans sa région.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Dans les courses uninominales (maire.sse), un.e seul.e candidat.e est élu.e.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fr-CA" sz="2200">
                <a:latin typeface="Calibri"/>
                <a:ea typeface="Calibri"/>
                <a:cs typeface="Calibri"/>
                <a:sym typeface="Calibri"/>
              </a:rPr>
              <a:t>Dans les courses </a:t>
            </a:r>
            <a:r>
              <a:rPr lang="fr-CA" sz="2200">
                <a:latin typeface="Calibri"/>
                <a:ea typeface="Calibri"/>
                <a:cs typeface="Calibri"/>
                <a:sym typeface="Calibri"/>
              </a:rPr>
              <a:t>plurinominales,</a:t>
            </a:r>
            <a:r>
              <a:rPr lang="fr-CA" sz="2200">
                <a:latin typeface="Calibri"/>
                <a:ea typeface="Calibri"/>
                <a:cs typeface="Calibri"/>
                <a:sym typeface="Calibri"/>
              </a:rPr>
              <a:t> où cinq conseiller.ère.s sont élu.e.s au suffrage universel, ce sont les cinq candidat.e.s ayant obtenu le plus de voix qui remportent un siège au conseil.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628650" y="36512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CA" sz="3500">
                <a:latin typeface="Calibri"/>
                <a:ea typeface="Calibri"/>
                <a:cs typeface="Calibri"/>
                <a:sym typeface="Calibri"/>
              </a:rPr>
              <a:t>Le vote uninominal majoritaire à un tour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3740" y="4684180"/>
            <a:ext cx="3676512" cy="18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564975" y="195277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fr-CA" sz="3800">
                <a:latin typeface="Calibri"/>
                <a:ea typeface="Calibri"/>
                <a:cs typeface="Calibri"/>
                <a:sym typeface="Calibri"/>
              </a:rPr>
              <a:t>Candidat.e.s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96300" y="1312475"/>
            <a:ext cx="4780200" cy="54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fr-CA" sz="2100">
                <a:latin typeface="Calibri"/>
                <a:ea typeface="Calibri"/>
                <a:cs typeface="Calibri"/>
                <a:sym typeface="Calibri"/>
              </a:rPr>
              <a:t>Une personne qui cherche à obtenir un mandat public ou à concourir pour le poste de représentant.e élu.e est appelée un.e </a:t>
            </a:r>
            <a:r>
              <a:rPr b="1" lang="fr-CA" sz="2100">
                <a:latin typeface="Calibri"/>
                <a:ea typeface="Calibri"/>
                <a:cs typeface="Calibri"/>
                <a:sym typeface="Calibri"/>
              </a:rPr>
              <a:t>candidat.e</a:t>
            </a:r>
            <a:r>
              <a:rPr lang="fr-CA" sz="21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fr-CA" sz="2100">
                <a:latin typeface="Calibri"/>
                <a:ea typeface="Calibri"/>
                <a:cs typeface="Calibri"/>
                <a:sym typeface="Calibri"/>
              </a:rPr>
              <a:t>Cette personne doit faire part de ses objectifs, de ses idées et de son engagement envers le poste afin de gagner le soutien des électeur.rice.s au cours d'une campagne.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fr-CA" sz="2100">
                <a:latin typeface="Calibri"/>
                <a:ea typeface="Calibri"/>
                <a:cs typeface="Calibri"/>
                <a:sym typeface="Calibri"/>
              </a:rPr>
              <a:t>Dans certaines des plus grandes municipalités de la province, les candidat.e.s peuvent appartenir à un parti politique ou à une liste électorale.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2100" y="1632725"/>
            <a:ext cx="3438400" cy="3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628650" y="216502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fr-CA" sz="4300">
                <a:latin typeface="Calibri"/>
                <a:ea typeface="Calibri"/>
                <a:cs typeface="Calibri"/>
                <a:sym typeface="Calibri"/>
              </a:rPr>
              <a:t>Connaître les candidat.e.s</a:t>
            </a:r>
            <a:endParaRPr sz="4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628650" y="1371601"/>
            <a:ext cx="7886700" cy="40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Il existe de nombreuses façons de se renseigner sur les candidat.e.s aux élections :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Sites internet des candidat.e.s ou pages de médias sociaux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fr-CA" sz="200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ublicités des partis ou des candidat.e.s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Couverture électorale dans l’actualité (journaux locaux, sites internet des médias, émissions de nouvelles)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fr-CA" sz="2000">
                <a:latin typeface="Calibri"/>
                <a:ea typeface="Calibri"/>
                <a:cs typeface="Calibri"/>
                <a:sym typeface="Calibri"/>
              </a:rPr>
              <a:t>Rencontres en personne ou en mode virtuel 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85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Depuis la crise de la COVID-19, l</a:t>
            </a:r>
            <a:r>
              <a:rPr lang="fr-CA" sz="2000">
                <a:latin typeface="Calibri"/>
                <a:ea typeface="Calibri"/>
                <a:cs typeface="Calibri"/>
                <a:sym typeface="Calibri"/>
              </a:rPr>
              <a:t>es communications et les rencontres se font </a:t>
            </a:r>
            <a:r>
              <a:rPr lang="fr-CA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davantage de façon virtuelle et sur les médias sociaux</a:t>
            </a:r>
            <a:r>
              <a:rPr lang="fr-CA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10752"/>
            <a:ext cx="9071634" cy="184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6693" y="5010752"/>
            <a:ext cx="3610614" cy="1547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