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9144000"/>
  <p:notesSz cx="6858000" cy="9144000"/>
  <p:embeddedFontLst>
    <p:embeddedFont>
      <p:font typeface="DM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hrG9U7tVCywvCzmbIVTbxFFBSc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DMSans-bold.fntdata"/><Relationship Id="rId21" Type="http://schemas.openxmlformats.org/officeDocument/2006/relationships/font" Target="fonts/DMSans-regular.fntdata"/><Relationship Id="rId24" Type="http://schemas.openxmlformats.org/officeDocument/2006/relationships/font" Target="fonts/DMSans-boldItalic.fntdata"/><Relationship Id="rId23" Type="http://schemas.openxmlformats.org/officeDocument/2006/relationships/font" Target="fonts/DM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5SJ-5SFlWlo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fc334ab316_0_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5" name="Google Shape;165;g2fc334ab31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g2fc334ab316_0_6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fc334ab316_0_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3" name="Google Shape;173;g2fc334ab316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2fc334ab316_0_7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fc334ab316_0_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1" name="Google Shape;181;g2fc334ab316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g2fc334ab316_0_8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fc334ab316_0_8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9" name="Google Shape;189;g2fc334ab316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g2fc334ab316_0_8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fc334ab316_0_9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7" name="Google Shape;197;g2fc334ab316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g2fc334ab316_0_9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fc334ab316_0_10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5" name="Google Shape;205;g2fc334ab316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g2fc334ab316_0_10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fc334ab316_0_10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2fc334ab316_0_10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" name="Google Shape;214;g2fc334ab316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fc334ab316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2fc334ab316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" name="Google Shape;90;g2fc334ab3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fc334ab316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2fc334ab316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g2fc334ab31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fc334ab316_0_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2fc334ab316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g2fc334ab31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fc334ab316_0_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2fc334ab316_0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Google Shape;117;g2fc334ab31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fc334ab316_0_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2fc334ab316_0_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g2fc334ab31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fc334ab316_0_4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2fc334ab316_0_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Google Shape;135;g2fc334ab31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“Logique fallacieuse” vidéo: </a:t>
            </a:r>
            <a:r>
              <a:rPr lang="en-US" u="sng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https://www.youtube.com/watch?v=5SJ-5SFlWlo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fc334ab316_0_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2fc334ab316_0_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Google Shape;144;g2fc334ab31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fc334ab316_0_5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2fc334ab316_0_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g2fc334ab31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 rot="5400000">
            <a:off x="2364352" y="25965"/>
            <a:ext cx="441529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" type="body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1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6" name="Google Shape;56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5"/>
          <p:cNvSpPr txBox="1"/>
          <p:nvPr>
            <p:ph idx="1" type="body"/>
          </p:nvPr>
        </p:nvSpPr>
        <p:spPr>
          <a:xfrm>
            <a:off x="628650" y="1761666"/>
            <a:ext cx="7886700" cy="4415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" name="Google Shape;13;p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230524" y="5475465"/>
            <a:ext cx="1443660" cy="104736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hyperlink" Target="https://www.youtube.com/watch?v=5SJ-5SFlWlo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9.png"/><Relationship Id="rId7" Type="http://schemas.openxmlformats.org/officeDocument/2006/relationships/image" Target="../media/image7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"/>
          <p:cNvSpPr txBox="1"/>
          <p:nvPr>
            <p:ph type="ctrTitle"/>
          </p:nvPr>
        </p:nvSpPr>
        <p:spPr>
          <a:xfrm>
            <a:off x="527268" y="2049463"/>
            <a:ext cx="8057931" cy="1811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DIAPORAMA 7 </a:t>
            </a:r>
            <a:r>
              <a:rPr lang="en-US">
                <a:solidFill>
                  <a:schemeClr val="lt1"/>
                </a:solidFill>
              </a:rPr>
              <a:t>: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Les débats électoraux</a:t>
            </a:r>
            <a:endParaRPr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297" y="347509"/>
            <a:ext cx="2001152" cy="1451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0441" y="5152662"/>
            <a:ext cx="1086359" cy="1328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fc334ab316_0_67"/>
          <p:cNvSpPr txBox="1"/>
          <p:nvPr>
            <p:ph type="title"/>
          </p:nvPr>
        </p:nvSpPr>
        <p:spPr>
          <a:xfrm>
            <a:off x="469975" y="184164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L’argument d’autorité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9" name="Google Shape;169;g2fc334ab316_0_67"/>
          <p:cNvSpPr txBox="1"/>
          <p:nvPr>
            <p:ph idx="1" type="body"/>
          </p:nvPr>
        </p:nvSpPr>
        <p:spPr>
          <a:xfrm>
            <a:off x="469975" y="1459872"/>
            <a:ext cx="7886700" cy="20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○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Affirmer que quelque chose est vrai parce qu’un.e expert.e sur le sujet l'a dit.</a:t>
            </a:r>
            <a:endParaRPr i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Exemple : Je peux manger autant de chocolat que je veux car une amie de ma mère qui est scientifique l’a dit.</a:t>
            </a:r>
            <a:endParaRPr/>
          </a:p>
        </p:txBody>
      </p:sp>
      <p:pic>
        <p:nvPicPr>
          <p:cNvPr id="170" name="Google Shape;170;g2fc334ab316_0_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3163" y="3691000"/>
            <a:ext cx="3860325" cy="24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fc334ab316_0_74"/>
          <p:cNvSpPr txBox="1"/>
          <p:nvPr>
            <p:ph type="title"/>
          </p:nvPr>
        </p:nvSpPr>
        <p:spPr>
          <a:xfrm>
            <a:off x="417100" y="20178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La pente glissante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7" name="Google Shape;177;g2fc334ab316_0_74"/>
          <p:cNvSpPr txBox="1"/>
          <p:nvPr>
            <p:ph idx="1" type="body"/>
          </p:nvPr>
        </p:nvSpPr>
        <p:spPr>
          <a:xfrm>
            <a:off x="417100" y="1465547"/>
            <a:ext cx="7886700" cy="19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57822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M Sans"/>
              <a:buChar char="○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Croire qu'un petit changement va conduire à un véritable désastre.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Exemple : Si je t’autorise à rester éveillé.e jusqu’à 10 minutes après l’heure du coucher, tu voudras alors rester éveillé.e une heure de plus, puis tu ne voudras plus dormir du tout!</a:t>
            </a:r>
            <a:endParaRPr/>
          </a:p>
        </p:txBody>
      </p:sp>
      <p:pic>
        <p:nvPicPr>
          <p:cNvPr id="178" name="Google Shape;178;g2fc334ab316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3713" y="3534000"/>
            <a:ext cx="2993475" cy="271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fc334ab316_0_81"/>
          <p:cNvSpPr txBox="1"/>
          <p:nvPr>
            <p:ph type="title"/>
          </p:nvPr>
        </p:nvSpPr>
        <p:spPr>
          <a:xfrm>
            <a:off x="487625" y="201764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3800">
                <a:latin typeface="DM Sans"/>
                <a:ea typeface="DM Sans"/>
                <a:cs typeface="DM Sans"/>
                <a:sym typeface="DM Sans"/>
              </a:rPr>
              <a:t>L’appel à la tradition</a:t>
            </a:r>
            <a:endParaRPr sz="3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5" name="Google Shape;185;g2fc334ab316_0_81"/>
          <p:cNvSpPr txBox="1"/>
          <p:nvPr>
            <p:ph idx="1" type="body"/>
          </p:nvPr>
        </p:nvSpPr>
        <p:spPr>
          <a:xfrm>
            <a:off x="487625" y="1483172"/>
            <a:ext cx="7886700" cy="19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○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Affirmer que quelque chose est juste, car il en a toujours été ainsi.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Exemple : La pêche a été interdite dans mon village. C'est absurde, j'ai pêché ici toute ma vie. Elle devrait encore être autorisée.</a:t>
            </a:r>
            <a:endParaRPr sz="2200"/>
          </a:p>
        </p:txBody>
      </p:sp>
      <p:pic>
        <p:nvPicPr>
          <p:cNvPr id="186" name="Google Shape;186;g2fc334ab316_0_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8488" y="3549471"/>
            <a:ext cx="4244975" cy="251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fc334ab316_0_88"/>
          <p:cNvSpPr txBox="1"/>
          <p:nvPr>
            <p:ph type="title"/>
          </p:nvPr>
        </p:nvSpPr>
        <p:spPr>
          <a:xfrm>
            <a:off x="487600" y="201814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L’attaque personnelle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3" name="Google Shape;193;g2fc334ab316_0_88"/>
          <p:cNvSpPr txBox="1"/>
          <p:nvPr>
            <p:ph idx="1" type="body"/>
          </p:nvPr>
        </p:nvSpPr>
        <p:spPr>
          <a:xfrm>
            <a:off x="487600" y="1430273"/>
            <a:ext cx="8141400" cy="3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○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Ignorer les arguments de son interlocuteur.rice en l'attaquant elleui et non ses arguments.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Exemple :</a:t>
            </a:r>
            <a:endParaRPr i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Politicien.ne 1 : « Je me battrai contre la pauvreté au Canada. »</a:t>
            </a:r>
            <a:endParaRPr i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Politicien.ne 2 : « Avez-vous vu son manoir? Que sait-iel de la pauvreté? »</a:t>
            </a:r>
            <a:endParaRPr i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94" name="Google Shape;194;g2fc334ab316_0_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1500" y="4731425"/>
            <a:ext cx="3024725" cy="188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fc334ab316_0_95"/>
          <p:cNvSpPr txBox="1"/>
          <p:nvPr>
            <p:ph type="title"/>
          </p:nvPr>
        </p:nvSpPr>
        <p:spPr>
          <a:xfrm>
            <a:off x="469975" y="237064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Le faux dilemme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1" name="Google Shape;201;g2fc334ab316_0_95"/>
          <p:cNvSpPr txBox="1"/>
          <p:nvPr>
            <p:ph idx="1" type="body"/>
          </p:nvPr>
        </p:nvSpPr>
        <p:spPr>
          <a:xfrm>
            <a:off x="469975" y="1483175"/>
            <a:ext cx="8385900" cy="25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○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Présenter seulement deux solutions à un problème alors que d'autres options seraient aussi envisageables.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i="1"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Exemple : Votez pour moi ou continuez à payer plus d’impôts pendant 4 ans.</a:t>
            </a:r>
            <a:endParaRPr i="1"/>
          </a:p>
        </p:txBody>
      </p:sp>
      <p:pic>
        <p:nvPicPr>
          <p:cNvPr id="202" name="Google Shape;202;g2fc334ab316_0_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6988" y="3889025"/>
            <a:ext cx="3512674" cy="229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fc334ab316_0_102"/>
          <p:cNvSpPr txBox="1"/>
          <p:nvPr>
            <p:ph type="title"/>
          </p:nvPr>
        </p:nvSpPr>
        <p:spPr>
          <a:xfrm>
            <a:off x="438375" y="237064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L’épouvantail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9" name="Google Shape;209;g2fc334ab316_0_102"/>
          <p:cNvSpPr txBox="1"/>
          <p:nvPr>
            <p:ph idx="1" type="body"/>
          </p:nvPr>
        </p:nvSpPr>
        <p:spPr>
          <a:xfrm>
            <a:off x="438375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○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Déformer délibérément l'argument de quelqu'un pour rendre ses propos plus faciles à attaquer.</a:t>
            </a: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 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Politicien.ne 1 : « Je pense que nous devrions dépenser moins pour l'armée. »</a:t>
            </a:r>
            <a:endParaRPr i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Politicien.ne 2 : « Mon adversaire veut laisser le pays sans défense. Nous méritons mieux. » </a:t>
            </a:r>
            <a:endParaRPr i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10" name="Google Shape;210;g2fc334ab316_0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6100" y="4402950"/>
            <a:ext cx="2231225" cy="191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fc334ab316_0_109"/>
          <p:cNvSpPr txBox="1"/>
          <p:nvPr>
            <p:ph idx="1" type="body"/>
          </p:nvPr>
        </p:nvSpPr>
        <p:spPr>
          <a:xfrm>
            <a:off x="291500" y="1524000"/>
            <a:ext cx="83787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6395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DM Sans"/>
              <a:buChar char="•"/>
            </a:pPr>
            <a:r>
              <a:rPr lang="en-US" sz="217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Pouvez-vous identifier un ou plusieurs arguments erronés avancés par les chef.fe.s de partis?</a:t>
            </a:r>
            <a:endParaRPr sz="217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6395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DM Sans"/>
              <a:buChar char="•"/>
            </a:pPr>
            <a:r>
              <a:rPr lang="en-US" sz="217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Quels arguments étaient les plus convaincants et pourquoi?</a:t>
            </a:r>
            <a:endParaRPr sz="217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7719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DM Sans"/>
              <a:buChar char="•"/>
            </a:pPr>
            <a:r>
              <a:rPr lang="en-US" sz="217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Vos opinions sur les chef.fe.s de partis ou sur certaines positions politiques ont-elles changé au cours du débat?</a:t>
            </a:r>
            <a:endParaRPr sz="217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6395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DM Sans"/>
              <a:buChar char="•"/>
            </a:pPr>
            <a:r>
              <a:rPr lang="en-US" sz="217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Vos préoccupations ont-elles été prises en compte lors du débat? Quelles autres questions souhaiteriez-vous poser aux chef.fe.s de parti?</a:t>
            </a:r>
            <a:endParaRPr sz="217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descr="Image result for election campaigns canada" id="217" name="Google Shape;217;g2fc334ab316_0_109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2fc334ab316_0_109"/>
          <p:cNvSpPr/>
          <p:nvPr/>
        </p:nvSpPr>
        <p:spPr>
          <a:xfrm>
            <a:off x="415872" y="2693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US" sz="3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Évaluer le débat des chef.fe.s</a:t>
            </a:r>
            <a:endParaRPr b="1" i="0" sz="3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19" name="Google Shape;219;g2fc334ab316_0_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5054" y="4894579"/>
            <a:ext cx="1173900" cy="117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fc334ab316_0_0"/>
          <p:cNvSpPr txBox="1"/>
          <p:nvPr>
            <p:ph idx="1" type="body"/>
          </p:nvPr>
        </p:nvSpPr>
        <p:spPr>
          <a:xfrm>
            <a:off x="365925" y="1481450"/>
            <a:ext cx="8528100" cy="26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667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Une opportunité pour les chef.fe.s de partis de </a:t>
            </a:r>
            <a:r>
              <a:rPr b="1"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présenter leurs idées politiques</a:t>
            </a: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au public.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540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Une occasion également pour les chef.fe.s de partis de </a:t>
            </a:r>
            <a:r>
              <a:rPr b="1"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remettre en question les positions de leurs adversaires</a:t>
            </a: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667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débats permettent aux citoyen.ne.s de connaître différentes opinions politiques.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descr="Image result for election campaigns canada" id="93" name="Google Shape;93;g2fc334ab316_0_0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g2fc334ab31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6450" y="4241425"/>
            <a:ext cx="3171100" cy="21948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2fc334ab316_0_0"/>
          <p:cNvSpPr/>
          <p:nvPr/>
        </p:nvSpPr>
        <p:spPr>
          <a:xfrm>
            <a:off x="266025" y="338625"/>
            <a:ext cx="87279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US" sz="2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Pourquoi fait-on débattre les chef.fe.s de partis?</a:t>
            </a:r>
            <a:endParaRPr i="0" sz="2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fc334ab316_0_8"/>
          <p:cNvSpPr txBox="1"/>
          <p:nvPr>
            <p:ph idx="1" type="body"/>
          </p:nvPr>
        </p:nvSpPr>
        <p:spPr>
          <a:xfrm>
            <a:off x="345350" y="1561350"/>
            <a:ext cx="8229600" cy="15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b="1"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Traits d’esprit :</a:t>
            </a: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une remarque piquante et/ou amusante.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b="1"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Gaffe :</a:t>
            </a: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une erreur ou une bêtise qui crée un malaise.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descr="Image result for election campaigns canada" id="102" name="Google Shape;102;g2fc334ab316_0_8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2fc334ab316_0_8"/>
          <p:cNvSpPr/>
          <p:nvPr/>
        </p:nvSpPr>
        <p:spPr>
          <a:xfrm>
            <a:off x="415872" y="2693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US" sz="3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Mots-clés</a:t>
            </a:r>
            <a:endParaRPr b="1" i="0" sz="3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4" name="Google Shape;104;g2fc334ab316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0539" y="3160344"/>
            <a:ext cx="4822921" cy="2713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fc334ab316_0_16"/>
          <p:cNvSpPr txBox="1"/>
          <p:nvPr>
            <p:ph idx="1" type="body"/>
          </p:nvPr>
        </p:nvSpPr>
        <p:spPr>
          <a:xfrm>
            <a:off x="457200" y="1493325"/>
            <a:ext cx="8229600" cy="14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F3F3F"/>
              </a:buClr>
              <a:buSzPts val="2800"/>
              <a:buNone/>
            </a:pPr>
            <a:r>
              <a:rPr lang="en-US"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Quelles sont les compétences et techniques importantes lors d’un débat? Lesquelles ne le sont pas?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result for election campaigns canada" id="111" name="Google Shape;111;g2fc334ab316_0_16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2fc334ab316_0_16"/>
          <p:cNvSpPr/>
          <p:nvPr/>
        </p:nvSpPr>
        <p:spPr>
          <a:xfrm>
            <a:off x="415872" y="2693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Discussion </a:t>
            </a:r>
            <a:endParaRPr b="1" i="0" sz="3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B.C. Liberals still seeking game-changing boost after election debate with  no knockout blows | CBC News" id="113" name="Google Shape;113;g2fc334ab316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7219" y="3119575"/>
            <a:ext cx="4849562" cy="2729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fc334ab316_0_24"/>
          <p:cNvSpPr txBox="1"/>
          <p:nvPr>
            <p:ph idx="1" type="body"/>
          </p:nvPr>
        </p:nvSpPr>
        <p:spPr>
          <a:xfrm>
            <a:off x="311288" y="1517075"/>
            <a:ext cx="66990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S'exprimer clairement et avec assurance;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Réfléchir rapidement;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Clarifier ses arguments;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Fournir des preuves/exemples;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Se référer à des faits;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Faire preuve de persuasion;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Faire appel aux émotions;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Conserver un ton et un langage corporel professionnels.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descr="Image result for election campaigns canada" id="120" name="Google Shape;120;g2fc334ab316_0_24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g2fc334ab316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9429" y="2039425"/>
            <a:ext cx="2075815" cy="259101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2fc334ab316_0_24"/>
          <p:cNvSpPr/>
          <p:nvPr/>
        </p:nvSpPr>
        <p:spPr>
          <a:xfrm>
            <a:off x="324300" y="324750"/>
            <a:ext cx="84954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US" sz="2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Compétences et techniques de débat efficaces</a:t>
            </a:r>
            <a:endParaRPr b="1" i="0" sz="2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fc334ab316_0_32"/>
          <p:cNvSpPr txBox="1"/>
          <p:nvPr>
            <p:ph idx="1" type="body"/>
          </p:nvPr>
        </p:nvSpPr>
        <p:spPr>
          <a:xfrm>
            <a:off x="311299" y="1899300"/>
            <a:ext cx="39930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6957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909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Perdre le contrôle et manifester de la colère;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957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909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Ne pas être à l’écoute des autres;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957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909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Utiliser des arguments erronés;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957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909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Lancer des attaques personnelles;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957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0909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Faire preuve d’un comportement non professionnel.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descr="Image result for election campaigns canada" id="129" name="Google Shape;129;g2fc334ab316_0_32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2fc334ab316_0_32"/>
          <p:cNvSpPr/>
          <p:nvPr/>
        </p:nvSpPr>
        <p:spPr>
          <a:xfrm>
            <a:off x="317400" y="352425"/>
            <a:ext cx="85092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US" sz="2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Mauvaises habitudes et attitudes lors d’un débat</a:t>
            </a:r>
            <a:endParaRPr b="1" i="0" sz="27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31" name="Google Shape;131;g2fc334ab316_0_32"/>
          <p:cNvPicPr preferRelativeResize="0"/>
          <p:nvPr/>
        </p:nvPicPr>
        <p:blipFill rotWithShape="1">
          <a:blip r:embed="rId3">
            <a:alphaModFix/>
          </a:blip>
          <a:srcRect b="20676" l="0" r="0" t="17492"/>
          <a:stretch/>
        </p:blipFill>
        <p:spPr>
          <a:xfrm>
            <a:off x="4414300" y="1503025"/>
            <a:ext cx="4294625" cy="354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mage result for election campaigns canada" id="137" name="Google Shape;137;g2fc334ab316_0_40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2fc334ab316_0_40"/>
          <p:cNvSpPr/>
          <p:nvPr/>
        </p:nvSpPr>
        <p:spPr>
          <a:xfrm>
            <a:off x="415872" y="2693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US" sz="3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Vidéo : Logique fallacieuse</a:t>
            </a:r>
            <a:endParaRPr b="1" i="0" sz="3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39" name="Google Shape;139;g2fc334ab316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2288" y="1400950"/>
            <a:ext cx="6399427" cy="359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2fc334ab316_0_40"/>
          <p:cNvSpPr txBox="1"/>
          <p:nvPr/>
        </p:nvSpPr>
        <p:spPr>
          <a:xfrm>
            <a:off x="1372300" y="5167750"/>
            <a:ext cx="591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Regardez la vidéo « Logique fallacieuse »  : </a:t>
            </a:r>
            <a:endParaRPr sz="1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4"/>
              </a:rPr>
              <a:t>https://www.youtube.com/watch?v=5SJ-5SFlWlo</a:t>
            </a:r>
            <a:r>
              <a:rPr lang="en-US"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fc334ab316_0_47"/>
          <p:cNvSpPr txBox="1"/>
          <p:nvPr>
            <p:ph idx="1" type="body"/>
          </p:nvPr>
        </p:nvSpPr>
        <p:spPr>
          <a:xfrm>
            <a:off x="415875" y="1524000"/>
            <a:ext cx="8145300" cy="20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Une </a:t>
            </a:r>
            <a:r>
              <a:rPr b="1"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logique fallacieuse</a:t>
            </a: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désigne </a:t>
            </a:r>
            <a:r>
              <a:rPr b="1"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une forme d’argument erroné</a:t>
            </a: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Ces arguments peuvent sembler convaincants, mais si vous les examinez de plus près, ils ne résistent pas à l'épreuve de la logique. 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descr="Image result for election campaigns canada" id="147" name="Google Shape;147;g2fc334ab316_0_47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hape&#10;&#10;Description automatically generated" id="148" name="Google Shape;148;g2fc334ab316_0_47"/>
          <p:cNvPicPr preferRelativeResize="0"/>
          <p:nvPr/>
        </p:nvPicPr>
        <p:blipFill rotWithShape="1">
          <a:blip r:embed="rId3">
            <a:alphaModFix/>
          </a:blip>
          <a:srcRect b="28127" l="5087" r="12185" t="4093"/>
          <a:stretch/>
        </p:blipFill>
        <p:spPr>
          <a:xfrm>
            <a:off x="3213012" y="3778870"/>
            <a:ext cx="2717976" cy="2368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2fc334ab316_0_47"/>
          <p:cNvSpPr/>
          <p:nvPr/>
        </p:nvSpPr>
        <p:spPr>
          <a:xfrm>
            <a:off x="415872" y="2693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US" sz="3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Logique fallacieuse</a:t>
            </a:r>
            <a:endParaRPr b="1" i="0" sz="3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mage result for election campaigns canada" id="155" name="Google Shape;155;g2fc334ab316_0_55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2fc334ab316_0_55"/>
          <p:cNvSpPr/>
          <p:nvPr/>
        </p:nvSpPr>
        <p:spPr>
          <a:xfrm>
            <a:off x="415872" y="2693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n-US" sz="3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Types de raisonnements fallacieux</a:t>
            </a:r>
            <a:endParaRPr b="1" i="0" sz="3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57" name="Google Shape;157;g2fc334ab316_0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375" y="1460974"/>
            <a:ext cx="2892401" cy="18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2fc334ab316_0_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1950" y="1460975"/>
            <a:ext cx="2020108" cy="18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2fc334ab316_0_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1225" y="1464075"/>
            <a:ext cx="3099009" cy="18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2fc334ab316_0_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5863" y="3546588"/>
            <a:ext cx="2793925" cy="1742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fc334ab316_0_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61950" y="3546600"/>
            <a:ext cx="2659852" cy="174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fc334ab316_0_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73950" y="3551888"/>
            <a:ext cx="2020100" cy="1732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2019-08-21T15:37:09Z</dcterms:created>
  <dc:creator>Lisa Neily</dc:creator>
</cp:coreProperties>
</file>