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DM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1WDFBZjw/I0LBRRwhuYCkJrJt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.fntdata"/><Relationship Id="rId11" Type="http://schemas.openxmlformats.org/officeDocument/2006/relationships/slide" Target="slides/slide7.xml"/><Relationship Id="rId22" Type="http://schemas.openxmlformats.org/officeDocument/2006/relationships/font" Target="fonts/DMSans-boldItalic.fntdata"/><Relationship Id="rId10" Type="http://schemas.openxmlformats.org/officeDocument/2006/relationships/slide" Target="slides/slide6.xml"/><Relationship Id="rId21" Type="http://schemas.openxmlformats.org/officeDocument/2006/relationships/font" Target="fonts/DM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DMSans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437d7d891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a437d7d89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437d7d891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a437d7d89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659c199a6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g30659c199a6_0_4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437d7d89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2a437d7d891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659c199a6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30659c199a6_0_5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659c199a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30659c199a6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659c199a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30659c199a6_0_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659c199a6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0659c199a6_0_1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30659c199a6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659c199a6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30659c199a6_0_2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437d7d8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2a437d7d89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659c199a6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0" name="Google Shape;130;g30659c199a6_0_3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437d7d89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2a437d7d891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437d7d891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a437d7d89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437d7d891_0_1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a437d7d891_0_1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32E4D"/>
              </a:buClr>
              <a:buSzPts val="21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32E4D"/>
              </a:buClr>
              <a:buSzPts val="1500"/>
              <a:buChar char="•"/>
              <a:defRPr/>
            </a:lvl3pPr>
            <a:lvl4pPr indent="-314325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32E4D"/>
              </a:buClr>
              <a:buSzPts val="1350"/>
              <a:buChar char="•"/>
              <a:defRPr/>
            </a:lvl4pPr>
            <a:lvl5pPr indent="-314325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32E4D"/>
              </a:buClr>
              <a:buSzPts val="1350"/>
              <a:buChar char="•"/>
              <a:defRPr/>
            </a:lvl5pPr>
            <a:lvl6pPr indent="-314325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6pPr>
            <a:lvl7pPr indent="-314325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7pPr>
            <a:lvl8pPr indent="-314325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8pPr>
            <a:lvl9pPr indent="-314325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1" name="Google Shape;81;g2a437d7d891_0_1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008C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30524" y="5477878"/>
            <a:ext cx="1443660" cy="104253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DIAPORAMA 5 </a:t>
            </a:r>
            <a:r>
              <a:rPr lang="en-US">
                <a:solidFill>
                  <a:schemeClr val="lt1"/>
                </a:solidFill>
              </a:rPr>
              <a:t>: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Les partis politiques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297" y="347509"/>
            <a:ext cx="2001152" cy="145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0441" y="5152662"/>
            <a:ext cx="1086359" cy="132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437d7d891_0_12"/>
          <p:cNvSpPr txBox="1"/>
          <p:nvPr>
            <p:ph type="title"/>
          </p:nvPr>
        </p:nvSpPr>
        <p:spPr>
          <a:xfrm>
            <a:off x="155175" y="259725"/>
            <a:ext cx="8988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Arial"/>
              <a:buNone/>
            </a:pPr>
            <a:r>
              <a:rPr lang="en-US" sz="2460">
                <a:latin typeface="DM Sans"/>
                <a:ea typeface="DM Sans"/>
                <a:cs typeface="DM Sans"/>
                <a:sym typeface="DM Sans"/>
              </a:rPr>
              <a:t>Partis comptant des député.e.s à l'Assemblée législative</a:t>
            </a:r>
            <a:endParaRPr sz="246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4" name="Google Shape;154;g2a437d7d89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50" y="1643175"/>
            <a:ext cx="3509350" cy="23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a437d7d891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0700" y="4212150"/>
            <a:ext cx="5571699" cy="11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a437d7d891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2425" y="2322495"/>
            <a:ext cx="3676651" cy="1046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437d7d891_0_25"/>
          <p:cNvSpPr txBox="1"/>
          <p:nvPr>
            <p:ph type="title"/>
          </p:nvPr>
        </p:nvSpPr>
        <p:spPr>
          <a:xfrm>
            <a:off x="356269" y="179312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Le savez-vous</a:t>
            </a:r>
            <a:r>
              <a:rPr lang="en-US">
                <a:latin typeface="DM Sans"/>
                <a:ea typeface="DM Sans"/>
                <a:cs typeface="DM Sans"/>
                <a:sym typeface="DM Sans"/>
              </a:rPr>
              <a:t>?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g2a437d7d891_0_25"/>
          <p:cNvSpPr txBox="1"/>
          <p:nvPr>
            <p:ph idx="1" type="body"/>
          </p:nvPr>
        </p:nvSpPr>
        <p:spPr>
          <a:xfrm>
            <a:off x="356275" y="1568975"/>
            <a:ext cx="83241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Quel parti a formé le gouvernement lors des dernières élections provinciales? Qui est devenu premier.ère ministre?</a:t>
            </a:r>
            <a:endParaRPr sz="26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3" name="Google Shape;163;g2a437d7d891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323" y="3128325"/>
            <a:ext cx="4800024" cy="320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659c199a6_0_422"/>
          <p:cNvSpPr txBox="1"/>
          <p:nvPr>
            <p:ph type="title"/>
          </p:nvPr>
        </p:nvSpPr>
        <p:spPr>
          <a:xfrm>
            <a:off x="276850" y="203525"/>
            <a:ext cx="92859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Résultats de l’élection provinciale de 2020</a:t>
            </a:r>
            <a:r>
              <a:rPr lang="en-US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32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9" name="Google Shape;169;g30659c199a6_0_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50" y="1495375"/>
            <a:ext cx="6774700" cy="45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437d7d891_0_31"/>
          <p:cNvSpPr txBox="1"/>
          <p:nvPr>
            <p:ph type="title"/>
          </p:nvPr>
        </p:nvSpPr>
        <p:spPr>
          <a:xfrm>
            <a:off x="207300" y="171799"/>
            <a:ext cx="91440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Résultats de l’élection provinciale de 2020</a:t>
            </a:r>
            <a:endParaRPr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5" name="Google Shape;175;g2a437d7d891_0_31"/>
          <p:cNvSpPr txBox="1"/>
          <p:nvPr/>
        </p:nvSpPr>
        <p:spPr>
          <a:xfrm>
            <a:off x="1522700" y="5094550"/>
            <a:ext cx="55998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DM Sans"/>
                <a:ea typeface="DM Sans"/>
                <a:cs typeface="DM Sans"/>
                <a:sym typeface="DM Sans"/>
              </a:rPr>
              <a:t>Le NPD a formé le gouvernement </a:t>
            </a:r>
            <a:r>
              <a:rPr lang="en-US" sz="1800">
                <a:latin typeface="DM Sans"/>
                <a:ea typeface="DM Sans"/>
                <a:cs typeface="DM Sans"/>
                <a:sym typeface="DM Sans"/>
              </a:rPr>
              <a:t>après l’élection de 2020.  Le chef du parti à l'époque était John Horgan et il est devenu premier ministre. David Eby a remplacé Horgan comme chef du NPD et comme premier ministre en 2022. 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6" name="Google Shape;176;g2a437d7d891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063" y="1376082"/>
            <a:ext cx="5579064" cy="371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659c199a6_0_510"/>
          <p:cNvSpPr txBox="1"/>
          <p:nvPr>
            <p:ph type="title"/>
          </p:nvPr>
        </p:nvSpPr>
        <p:spPr>
          <a:xfrm>
            <a:off x="408843" y="178709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2" name="Google Shape;182;g30659c199a6_0_510"/>
          <p:cNvSpPr txBox="1"/>
          <p:nvPr>
            <p:ph idx="1" type="body"/>
          </p:nvPr>
        </p:nvSpPr>
        <p:spPr>
          <a:xfrm>
            <a:off x="479175" y="1376025"/>
            <a:ext cx="82575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effectuons-nous des recherches sur les partis</a:t>
            </a:r>
            <a:r>
              <a:rPr lang="en-US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2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voulons-nous savoir avant de décider pour qui ou pour quel parti voter?</a:t>
            </a:r>
            <a:endParaRPr sz="2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3" name="Google Shape;183;g30659c199a6_0_5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375" y="4357650"/>
            <a:ext cx="2754761" cy="21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659c199a6_0_2"/>
          <p:cNvSpPr txBox="1"/>
          <p:nvPr>
            <p:ph type="title"/>
          </p:nvPr>
        </p:nvSpPr>
        <p:spPr>
          <a:xfrm>
            <a:off x="354104" y="221431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</a:t>
            </a:r>
            <a:r>
              <a:rPr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uestion guide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6" name="Google Shape;96;g30659c199a6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163" y="3984550"/>
            <a:ext cx="4285675" cy="2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0659c199a6_0_2"/>
          <p:cNvSpPr txBox="1"/>
          <p:nvPr/>
        </p:nvSpPr>
        <p:spPr>
          <a:xfrm>
            <a:off x="27913" y="1515225"/>
            <a:ext cx="9088200" cy="26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900">
                <a:latin typeface="DM Sans"/>
                <a:ea typeface="DM Sans"/>
                <a:cs typeface="DM Sans"/>
                <a:sym typeface="DM Sans"/>
              </a:rPr>
              <a:t>Comment fonctionnent les élections provinciales</a:t>
            </a:r>
            <a:r>
              <a:rPr lang="en-US" sz="2900">
                <a:latin typeface="DM Sans"/>
                <a:ea typeface="DM Sans"/>
                <a:cs typeface="DM Sans"/>
                <a:sym typeface="DM Sans"/>
              </a:rPr>
              <a:t>?</a:t>
            </a:r>
            <a:endParaRPr sz="29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659c199a6_0_91"/>
          <p:cNvSpPr txBox="1"/>
          <p:nvPr>
            <p:ph type="title"/>
          </p:nvPr>
        </p:nvSpPr>
        <p:spPr>
          <a:xfrm>
            <a:off x="354104" y="221431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Démocratie parlementaire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Google Shape;103;g30659c199a6_0_91"/>
          <p:cNvSpPr txBox="1"/>
          <p:nvPr>
            <p:ph idx="1" type="body"/>
          </p:nvPr>
        </p:nvSpPr>
        <p:spPr>
          <a:xfrm>
            <a:off x="354100" y="1455225"/>
            <a:ext cx="8501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 Colombie-Britannique est une démocratie parlementaire</a:t>
            </a: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 qui signifie que nous élisons des personnes pour nous représenter à Victoria dans notre assemblée législative provinciale.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br>
              <a:rPr lang="en-US">
                <a:solidFill>
                  <a:srgbClr val="3F3F3F"/>
                </a:solidFill>
              </a:rPr>
            </a:b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88900" lvl="0" marL="228600" rtl="0" algn="l">
              <a:lnSpc>
                <a:spcPct val="136363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04" name="Google Shape;104;g30659c199a6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650" y="2859375"/>
            <a:ext cx="5985651" cy="342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659c199a6_0_180"/>
          <p:cNvSpPr txBox="1"/>
          <p:nvPr>
            <p:ph type="title"/>
          </p:nvPr>
        </p:nvSpPr>
        <p:spPr>
          <a:xfrm>
            <a:off x="234975" y="73625"/>
            <a:ext cx="87279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2900">
                <a:latin typeface="DM Sans"/>
                <a:ea typeface="DM Sans"/>
                <a:cs typeface="DM Sans"/>
                <a:sym typeface="DM Sans"/>
              </a:rPr>
              <a:t>Quand les élections provinciales ont-elles lieu?</a:t>
            </a:r>
            <a:endParaRPr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11" name="Google Shape;111;g30659c199a6_0_18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0659c199a6_0_180"/>
          <p:cNvSpPr txBox="1"/>
          <p:nvPr/>
        </p:nvSpPr>
        <p:spPr>
          <a:xfrm>
            <a:off x="307975" y="1563694"/>
            <a:ext cx="8528100" cy="18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élections provinciales en Colombie-Britannique ont lieu le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3e samedi d’octobre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à tous les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4 ans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chemeClr val="dk1"/>
              </a:solidFill>
              <a:highlight>
                <a:schemeClr val="accent4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3" name="Google Shape;113;g30659c199a6_0_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448" y="2800000"/>
            <a:ext cx="4926950" cy="26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659c199a6_0_258"/>
          <p:cNvSpPr txBox="1"/>
          <p:nvPr>
            <p:ph type="title"/>
          </p:nvPr>
        </p:nvSpPr>
        <p:spPr>
          <a:xfrm>
            <a:off x="354100" y="221425"/>
            <a:ext cx="84600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Une </a:t>
            </a:r>
            <a:r>
              <a:rPr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province, 93 courses électorales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" name="Google Shape;119;g30659c199a6_0_258"/>
          <p:cNvSpPr txBox="1"/>
          <p:nvPr>
            <p:ph idx="1" type="body"/>
          </p:nvPr>
        </p:nvSpPr>
        <p:spPr>
          <a:xfrm>
            <a:off x="354101" y="1455225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 province est divisée en zones géographiques plus petites appelées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circonscriptions électorales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Il y a une course électorale dans chaque circonscription durant une élection provinciale.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br>
              <a:rPr lang="en-US">
                <a:solidFill>
                  <a:srgbClr val="3F3F3F"/>
                </a:solidFill>
              </a:rPr>
            </a:b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88900" lvl="0" marL="228600" rtl="0" algn="l">
              <a:lnSpc>
                <a:spcPct val="136363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descr="https://www.castanet.net/content/2024/2/map_p3765151.jpg" id="120" name="Google Shape;120;g30659c199a6_0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1987" y="3264300"/>
            <a:ext cx="4470925" cy="32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437d7d891_0_0"/>
          <p:cNvSpPr txBox="1"/>
          <p:nvPr>
            <p:ph type="title"/>
          </p:nvPr>
        </p:nvSpPr>
        <p:spPr>
          <a:xfrm>
            <a:off x="354104" y="221431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Partis politiques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g2a437d7d891_0_0"/>
          <p:cNvSpPr txBox="1"/>
          <p:nvPr>
            <p:ph idx="1" type="body"/>
          </p:nvPr>
        </p:nvSpPr>
        <p:spPr>
          <a:xfrm>
            <a:off x="354101" y="1455225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•"/>
            </a:pP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parti politique regroupe des personnes qui partagent les </a:t>
            </a:r>
            <a:r>
              <a:rPr b="1"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mêmes idées</a:t>
            </a: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et les </a:t>
            </a:r>
            <a:r>
              <a:rPr b="1"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mêmes objectifs </a:t>
            </a: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 la société.</a:t>
            </a:r>
            <a:endParaRPr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•"/>
            </a:pP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Chaque parti politique a </a:t>
            </a:r>
            <a:r>
              <a:rPr b="1"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un.e chef.fe,</a:t>
            </a: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et cette personne est choisie par les membres du parti.</a:t>
            </a:r>
            <a:endParaRPr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</a:pPr>
            <a:r>
              <a:rPr lang="en-US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partis politiques choisissent des personnes pour les représenter dans chaque circonscription électorale. Ces personnes sont appelées </a:t>
            </a:r>
            <a:r>
              <a:rPr b="1" lang="en-US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candidat.e.s</a:t>
            </a:r>
            <a:r>
              <a:rPr lang="en-US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br>
              <a:rPr lang="en-US">
                <a:solidFill>
                  <a:srgbClr val="3F3F3F"/>
                </a:solidFill>
              </a:rPr>
            </a:b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88900" lvl="0" marL="228600" rtl="0" algn="l">
              <a:lnSpc>
                <a:spcPct val="136363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27" name="Google Shape;127;g2a437d7d89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638" y="4396775"/>
            <a:ext cx="3671625" cy="198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659c199a6_0_347"/>
          <p:cNvSpPr txBox="1"/>
          <p:nvPr>
            <p:ph type="title"/>
          </p:nvPr>
        </p:nvSpPr>
        <p:spPr>
          <a:xfrm>
            <a:off x="359888" y="193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Programme politique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3" name="Google Shape;133;g30659c199a6_0_347"/>
          <p:cNvSpPr txBox="1"/>
          <p:nvPr>
            <p:ph idx="1" type="body"/>
          </p:nvPr>
        </p:nvSpPr>
        <p:spPr>
          <a:xfrm>
            <a:off x="315950" y="1488071"/>
            <a:ext cx="8297100" cy="23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programme politique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est un résumé des actions qu'un parti politique prévoit prendre s'il forme le gouvernement.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dévoile également quels sont les enjeux les plus importants aux yeux d’un parti politique.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4" name="Google Shape;134;g30659c199a6_0_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225" y="3894300"/>
            <a:ext cx="5409874" cy="25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437d7d891_0_19"/>
          <p:cNvSpPr txBox="1"/>
          <p:nvPr>
            <p:ph type="title"/>
          </p:nvPr>
        </p:nvSpPr>
        <p:spPr>
          <a:xfrm>
            <a:off x="162450" y="186725"/>
            <a:ext cx="88191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900">
                <a:latin typeface="DM Sans"/>
                <a:ea typeface="DM Sans"/>
                <a:cs typeface="DM Sans"/>
                <a:sym typeface="DM Sans"/>
              </a:rPr>
              <a:t>Comment un parti forme-t-il le gouvernement</a:t>
            </a:r>
            <a:r>
              <a:rPr lang="en-US" sz="2900">
                <a:latin typeface="DM Sans"/>
                <a:ea typeface="DM Sans"/>
                <a:cs typeface="DM Sans"/>
                <a:sym typeface="DM Sans"/>
              </a:rPr>
              <a:t>?</a:t>
            </a:r>
            <a:endParaRPr sz="29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g2a437d7d891_0_19"/>
          <p:cNvSpPr/>
          <p:nvPr/>
        </p:nvSpPr>
        <p:spPr>
          <a:xfrm>
            <a:off x="324950" y="1430525"/>
            <a:ext cx="80484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19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parti qui fait élire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plus grand nombre de ses représentant.e.s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à l'Assemblée législative forme le gouvernement.</a:t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191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Son chef.fe devient premier.ère ministre.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2a437d7d891_0_19"/>
          <p:cNvPicPr preferRelativeResize="0"/>
          <p:nvPr/>
        </p:nvPicPr>
        <p:blipFill rotWithShape="1">
          <a:blip r:embed="rId3">
            <a:alphaModFix/>
          </a:blip>
          <a:srcRect b="20462" l="0" r="0" t="9602"/>
          <a:stretch/>
        </p:blipFill>
        <p:spPr>
          <a:xfrm>
            <a:off x="2527625" y="3274300"/>
            <a:ext cx="3643050" cy="339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437d7d891_0_6"/>
          <p:cNvSpPr txBox="1"/>
          <p:nvPr>
            <p:ph type="title"/>
          </p:nvPr>
        </p:nvSpPr>
        <p:spPr>
          <a:xfrm>
            <a:off x="311700" y="252051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7" name="Google Shape;147;g2a437d7d891_0_6"/>
          <p:cNvSpPr txBox="1"/>
          <p:nvPr>
            <p:ph idx="1" type="body"/>
          </p:nvPr>
        </p:nvSpPr>
        <p:spPr>
          <a:xfrm>
            <a:off x="406900" y="1536625"/>
            <a:ext cx="84255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Pouvez-vous nommer un parti politique britanno-colombien au niveau provincial?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100"/>
              <a:buNone/>
            </a:pPr>
            <a:r>
              <a:t/>
            </a:r>
            <a:endParaRPr sz="2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32E4D"/>
              </a:buClr>
              <a:buSzPts val="2100"/>
              <a:buNone/>
            </a:pPr>
            <a:r>
              <a:t/>
            </a:r>
            <a:endParaRPr sz="2600"/>
          </a:p>
        </p:txBody>
      </p:sp>
      <p:pic>
        <p:nvPicPr>
          <p:cNvPr id="148" name="Google Shape;148;g2a437d7d89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749" y="2748576"/>
            <a:ext cx="5156500" cy="34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