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9144000"/>
  <p:notesSz cx="6858000" cy="9144000"/>
  <p:embeddedFontLst>
    <p:embeddedFont>
      <p:font typeface="DM Sans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hLP2xjzAMMEv+yEACFSZ7tR7Zz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DMSans-bold.fntdata"/><Relationship Id="rId12" Type="http://schemas.openxmlformats.org/officeDocument/2006/relationships/font" Target="fonts/DMSans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DMSans-boldItalic.fntdata"/><Relationship Id="rId14" Type="http://schemas.openxmlformats.org/officeDocument/2006/relationships/font" Target="fonts/DMSans-italic.fntdata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a43ab2f9b5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g2a43ab2f9b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a43ab2f9b5_0_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g2a43ab2f9b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a43ab2f9b5_0_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g2a43ab2f9b5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a43ab2f9b5_0_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g2a43ab2f9b5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a43ab2f9b5_0_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g2a43ab2f9b5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a43ab2f9b5_0_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2a43ab2f9b5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  <a:defRPr sz="3600">
                <a:solidFill>
                  <a:srgbClr val="3F3F3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628650" y="365127"/>
            <a:ext cx="7886700" cy="831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 rot="5400000">
            <a:off x="2364352" y="25965"/>
            <a:ext cx="4415297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a43ab2f9b5_0_112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g2a43ab2f9b5_0_112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132E4D"/>
              </a:buClr>
              <a:buSzPts val="21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132E4D"/>
              </a:buClr>
              <a:buSzPts val="1800"/>
              <a:buChar char="•"/>
              <a:defRPr/>
            </a:lvl2pPr>
            <a:lvl3pPr indent="-323850" lvl="2" marL="13716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132E4D"/>
              </a:buClr>
              <a:buSzPts val="1500"/>
              <a:buChar char="•"/>
              <a:defRPr/>
            </a:lvl3pPr>
            <a:lvl4pPr indent="-314325" lvl="3" marL="1828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132E4D"/>
              </a:buClr>
              <a:buSzPts val="1350"/>
              <a:buChar char="•"/>
              <a:defRPr/>
            </a:lvl4pPr>
            <a:lvl5pPr indent="-314325" lvl="4" marL="22860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132E4D"/>
              </a:buClr>
              <a:buSzPts val="1350"/>
              <a:buChar char="•"/>
              <a:defRPr/>
            </a:lvl5pPr>
            <a:lvl6pPr indent="-314325" lvl="5" marL="27432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6pPr>
            <a:lvl7pPr indent="-314325" lvl="6" marL="32004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7pPr>
            <a:lvl8pPr indent="-314325" lvl="7" marL="36576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8pPr>
            <a:lvl9pPr indent="-314325" lvl="8" marL="4114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9pPr>
          </a:lstStyle>
          <a:p/>
        </p:txBody>
      </p:sp>
      <p:sp>
        <p:nvSpPr>
          <p:cNvPr id="81" name="Google Shape;81;g2a43ab2f9b5_0_1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7"/>
          <p:cNvSpPr txBox="1"/>
          <p:nvPr>
            <p:ph type="title"/>
          </p:nvPr>
        </p:nvSpPr>
        <p:spPr>
          <a:xfrm>
            <a:off x="628650" y="373439"/>
            <a:ext cx="7886700" cy="8069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" type="body"/>
          </p:nvPr>
        </p:nvSpPr>
        <p:spPr>
          <a:xfrm>
            <a:off x="628650" y="1465545"/>
            <a:ext cx="7886700" cy="4711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628650" y="365127"/>
            <a:ext cx="7886700" cy="831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9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0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10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0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type="title"/>
          </p:nvPr>
        </p:nvSpPr>
        <p:spPr>
          <a:xfrm>
            <a:off x="628650" y="365127"/>
            <a:ext cx="7886700" cy="831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5" name="Google Shape;55;p13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6" name="Google Shape;56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/>
          <p:nvPr/>
        </p:nvSpPr>
        <p:spPr>
          <a:xfrm>
            <a:off x="0" y="0"/>
            <a:ext cx="9144000" cy="1197033"/>
          </a:xfrm>
          <a:prstGeom prst="rect">
            <a:avLst/>
          </a:prstGeom>
          <a:solidFill>
            <a:srgbClr val="008C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5"/>
          <p:cNvSpPr txBox="1"/>
          <p:nvPr>
            <p:ph type="title"/>
          </p:nvPr>
        </p:nvSpPr>
        <p:spPr>
          <a:xfrm>
            <a:off x="628650" y="365127"/>
            <a:ext cx="7886700" cy="8319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5"/>
          <p:cNvSpPr txBox="1"/>
          <p:nvPr>
            <p:ph idx="1" type="body"/>
          </p:nvPr>
        </p:nvSpPr>
        <p:spPr>
          <a:xfrm>
            <a:off x="628650" y="1761666"/>
            <a:ext cx="7886700" cy="4415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13" name="Google Shape;13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230524" y="5477878"/>
            <a:ext cx="1443660" cy="104253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8C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>
            <p:ph type="ctrTitle"/>
          </p:nvPr>
        </p:nvSpPr>
        <p:spPr>
          <a:xfrm>
            <a:off x="527268" y="2049463"/>
            <a:ext cx="8057931" cy="18113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DIAPORAMA 3 </a:t>
            </a:r>
            <a:r>
              <a:rPr lang="en-US">
                <a:solidFill>
                  <a:schemeClr val="lt1"/>
                </a:solidFill>
              </a:rPr>
              <a:t>:</a:t>
            </a:r>
            <a:br>
              <a:rPr lang="en-US">
                <a:solidFill>
                  <a:schemeClr val="lt1"/>
                </a:solidFill>
              </a:rPr>
            </a:br>
            <a:r>
              <a:rPr lang="en-US">
                <a:solidFill>
                  <a:schemeClr val="lt1"/>
                </a:solidFill>
              </a:rPr>
              <a:t>Politique et points de vue</a:t>
            </a:r>
            <a:endParaRPr/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297" y="347509"/>
            <a:ext cx="2001152" cy="1451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00441" y="5152662"/>
            <a:ext cx="1086359" cy="13280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a43ab2f9b5_0_0"/>
          <p:cNvSpPr txBox="1"/>
          <p:nvPr>
            <p:ph type="title"/>
          </p:nvPr>
        </p:nvSpPr>
        <p:spPr>
          <a:xfrm>
            <a:off x="361025" y="220433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</a:pPr>
            <a:r>
              <a:rPr lang="en-US" sz="3400">
                <a:latin typeface="DM Sans"/>
                <a:ea typeface="DM Sans"/>
                <a:cs typeface="DM Sans"/>
                <a:sym typeface="DM Sans"/>
              </a:rPr>
              <a:t>Discussion</a:t>
            </a:r>
            <a:endParaRPr sz="3400"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96" name="Google Shape;96;g2a43ab2f9b5_0_0"/>
          <p:cNvSpPr txBox="1"/>
          <p:nvPr>
            <p:ph idx="1" type="body"/>
          </p:nvPr>
        </p:nvSpPr>
        <p:spPr>
          <a:xfrm>
            <a:off x="311700" y="1536629"/>
            <a:ext cx="8520600" cy="24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310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100"/>
              <a:buNone/>
            </a:pPr>
            <a:r>
              <a:rPr lang="en-US" sz="31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Que signifie la politique?</a:t>
            </a:r>
            <a:endParaRPr sz="3100"/>
          </a:p>
        </p:txBody>
      </p:sp>
      <p:pic>
        <p:nvPicPr>
          <p:cNvPr id="97" name="Google Shape;97;g2a43ab2f9b5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63575" y="3350200"/>
            <a:ext cx="2228850" cy="2219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a43ab2f9b5_0_6"/>
          <p:cNvSpPr txBox="1"/>
          <p:nvPr>
            <p:ph type="title"/>
          </p:nvPr>
        </p:nvSpPr>
        <p:spPr>
          <a:xfrm>
            <a:off x="361025" y="220433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</a:pPr>
            <a:r>
              <a:rPr lang="en-US" sz="3400">
                <a:latin typeface="DM Sans"/>
                <a:ea typeface="DM Sans"/>
                <a:cs typeface="DM Sans"/>
                <a:sym typeface="DM Sans"/>
              </a:rPr>
              <a:t>Politique</a:t>
            </a:r>
            <a:endParaRPr sz="3400">
              <a:latin typeface="DM Sans"/>
              <a:ea typeface="DM Sans"/>
              <a:cs typeface="DM Sans"/>
              <a:sym typeface="DM Sans"/>
            </a:endParaRPr>
          </a:p>
        </p:txBody>
      </p:sp>
      <p:pic>
        <p:nvPicPr>
          <p:cNvPr id="103" name="Google Shape;103;g2a43ab2f9b5_0_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4875" y="2914200"/>
            <a:ext cx="6002650" cy="3601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2a43ab2f9b5_0_6"/>
          <p:cNvSpPr txBox="1"/>
          <p:nvPr>
            <p:ph idx="1" type="body"/>
          </p:nvPr>
        </p:nvSpPr>
        <p:spPr>
          <a:xfrm>
            <a:off x="501325" y="1536625"/>
            <a:ext cx="7900800" cy="28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La politique est la manière dont les </a:t>
            </a:r>
            <a:r>
              <a:rPr b="1"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gens vivant en groupes</a:t>
            </a: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 prennent des </a:t>
            </a:r>
            <a:r>
              <a:rPr b="1"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décisions </a:t>
            </a: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et </a:t>
            </a:r>
            <a:r>
              <a:rPr b="1"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influencent </a:t>
            </a: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le gouvernement.</a:t>
            </a:r>
            <a:endParaRPr b="1" sz="220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70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100"/>
              <a:buNone/>
            </a:pP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Lorsqu'une communauté ou un grand nombre de personnes doivent accomplir quelque chose, les personnes ayant des intérêts similaires forment souvent des groupes et travaillent ensemble pour atteindre leurs objectifs.</a:t>
            </a:r>
            <a:endParaRPr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a43ab2f9b5_0_12"/>
          <p:cNvSpPr txBox="1"/>
          <p:nvPr>
            <p:ph type="title"/>
          </p:nvPr>
        </p:nvSpPr>
        <p:spPr>
          <a:xfrm>
            <a:off x="311700" y="200708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</a:pPr>
            <a:r>
              <a:rPr lang="en-US" sz="3400">
                <a:latin typeface="DM Sans"/>
                <a:ea typeface="DM Sans"/>
                <a:cs typeface="DM Sans"/>
                <a:sym typeface="DM Sans"/>
              </a:rPr>
              <a:t>Partis politiques</a:t>
            </a:r>
            <a:endParaRPr sz="3400"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10" name="Google Shape;110;g2a43ab2f9b5_0_12"/>
          <p:cNvSpPr txBox="1"/>
          <p:nvPr>
            <p:ph idx="1" type="body"/>
          </p:nvPr>
        </p:nvSpPr>
        <p:spPr>
          <a:xfrm>
            <a:off x="311700" y="1536625"/>
            <a:ext cx="8520600" cy="230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sz="2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Un parti politique est un </a:t>
            </a:r>
            <a:r>
              <a:rPr b="1" lang="en-US" sz="2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groupe officiel</a:t>
            </a:r>
            <a:r>
              <a:rPr lang="en-US" sz="2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 composé de personnes qui </a:t>
            </a:r>
            <a:r>
              <a:rPr b="1" lang="en-US" sz="2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partagent des idées</a:t>
            </a:r>
            <a:r>
              <a:rPr lang="en-US" sz="2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 et des </a:t>
            </a:r>
            <a:r>
              <a:rPr b="1" lang="en-US" sz="2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objectifs similaires</a:t>
            </a:r>
            <a:r>
              <a:rPr lang="en-US" sz="2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 concernant la société et le gouvernement.</a:t>
            </a:r>
            <a:r>
              <a:rPr lang="en-US" sz="2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endParaRPr sz="250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100"/>
              <a:buNone/>
            </a:pPr>
            <a:r>
              <a:rPr lang="en-US" sz="2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Pour que le parti politique ait la possibilité de travailler à la réalisation de ses objectifs, il tente de </a:t>
            </a:r>
            <a:r>
              <a:rPr b="1" lang="en-US" sz="2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remporter une élection </a:t>
            </a:r>
            <a:r>
              <a:rPr lang="en-US" sz="2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et de diriger le gouvernement.</a:t>
            </a:r>
            <a:endParaRPr sz="2500"/>
          </a:p>
        </p:txBody>
      </p:sp>
      <p:pic>
        <p:nvPicPr>
          <p:cNvPr descr="https://blog.edmentum.com/sites/blog.edmentum.com/files/images/AC009-1726%20Tackling%20Productive%20and%20Appropriate%20Political.png" id="111" name="Google Shape;111;g2a43ab2f9b5_0_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05800" y="4271575"/>
            <a:ext cx="4389323" cy="2434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a43ab2f9b5_0_18"/>
          <p:cNvSpPr txBox="1"/>
          <p:nvPr>
            <p:ph type="title"/>
          </p:nvPr>
        </p:nvSpPr>
        <p:spPr>
          <a:xfrm>
            <a:off x="365913" y="242176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</a:pPr>
            <a:r>
              <a:rPr lang="en-US" sz="3400">
                <a:latin typeface="DM Sans"/>
                <a:ea typeface="DM Sans"/>
                <a:cs typeface="DM Sans"/>
                <a:sym typeface="DM Sans"/>
              </a:rPr>
              <a:t>Discussion</a:t>
            </a:r>
            <a:endParaRPr sz="3400"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17" name="Google Shape;117;g2a43ab2f9b5_0_18"/>
          <p:cNvSpPr txBox="1"/>
          <p:nvPr>
            <p:ph idx="1" type="body"/>
          </p:nvPr>
        </p:nvSpPr>
        <p:spPr>
          <a:xfrm>
            <a:off x="365925" y="1989618"/>
            <a:ext cx="8520600" cy="12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Pouvez-vous nommer des partis politiques au niveau provincial en Colombie-Britannique?</a:t>
            </a:r>
            <a:endParaRPr/>
          </a:p>
        </p:txBody>
      </p:sp>
      <p:pic>
        <p:nvPicPr>
          <p:cNvPr id="118" name="Google Shape;118;g2a43ab2f9b5_0_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83375" y="3590825"/>
            <a:ext cx="2228850" cy="2219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a43ab2f9b5_0_24"/>
          <p:cNvSpPr txBox="1"/>
          <p:nvPr>
            <p:ph type="title"/>
          </p:nvPr>
        </p:nvSpPr>
        <p:spPr>
          <a:xfrm>
            <a:off x="358100" y="259725"/>
            <a:ext cx="8705700" cy="77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70"/>
              <a:buFont typeface="Arial"/>
              <a:buNone/>
            </a:pPr>
            <a:r>
              <a:rPr lang="en-US" sz="2860">
                <a:latin typeface="DM Sans"/>
                <a:ea typeface="DM Sans"/>
                <a:cs typeface="DM Sans"/>
                <a:sym typeface="DM Sans"/>
              </a:rPr>
              <a:t>Principaux partis politiques en Colombie-Britannique</a:t>
            </a:r>
            <a:endParaRPr sz="2860">
              <a:latin typeface="DM Sans"/>
              <a:ea typeface="DM Sans"/>
              <a:cs typeface="DM Sans"/>
              <a:sym typeface="DM Sans"/>
            </a:endParaRPr>
          </a:p>
        </p:txBody>
      </p:sp>
      <p:pic>
        <p:nvPicPr>
          <p:cNvPr id="124" name="Google Shape;124;g2a43ab2f9b5_0_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7150" y="1643175"/>
            <a:ext cx="3509350" cy="2323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g2a43ab2f9b5_0_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32675" y="4195700"/>
            <a:ext cx="5571699" cy="114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g2a43ab2f9b5_0_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72425" y="2322495"/>
            <a:ext cx="3676651" cy="10462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a43ab2f9b5_0_31"/>
          <p:cNvSpPr txBox="1"/>
          <p:nvPr>
            <p:ph idx="1" type="body"/>
          </p:nvPr>
        </p:nvSpPr>
        <p:spPr>
          <a:xfrm>
            <a:off x="311700" y="1536625"/>
            <a:ext cx="81504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925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DM Sans"/>
              <a:buChar char="•"/>
            </a:pP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L’élection provinciale est prévue pour le</a:t>
            </a:r>
            <a:r>
              <a:rPr b="1"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 19 octobre</a:t>
            </a:r>
            <a:r>
              <a:rPr b="1"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 2024</a:t>
            </a: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sz="220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-34925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DM Sans"/>
              <a:buChar char="•"/>
            </a:pP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Au cours des prochaines semaines, les partis et les candidat.e.s vont </a:t>
            </a:r>
            <a:r>
              <a:rPr b="1"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présenter leurs idées</a:t>
            </a: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 pour améliorer le gouvernement provincial et la qualité de vie des Britanno-Colombien.ne.s.</a:t>
            </a:r>
            <a:endParaRPr sz="220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-34925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DM Sans"/>
              <a:buChar char="•"/>
            </a:pP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Les citoyen.ne.s auront la possibilité de choisir la personne/le parti et le programme qu'iels préfèrent</a:t>
            </a: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. </a:t>
            </a: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Iels exprimeront leur choix en </a:t>
            </a:r>
            <a:r>
              <a:rPr b="1"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votant</a:t>
            </a: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sz="220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-349250" lvl="0" marL="3429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200"/>
              <a:buFont typeface="DM Sans"/>
              <a:buChar char="•"/>
            </a:pPr>
            <a:r>
              <a:rPr lang="en-US" sz="22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Le parti qui sortira vainqueur aura la possibilité de travailler à la mise en œuvre de son programme.</a:t>
            </a:r>
            <a:endParaRPr sz="220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32" name="Google Shape;132;g2a43ab2f9b5_0_31"/>
          <p:cNvSpPr txBox="1"/>
          <p:nvPr>
            <p:ph type="title"/>
          </p:nvPr>
        </p:nvSpPr>
        <p:spPr>
          <a:xfrm>
            <a:off x="362225" y="255039"/>
            <a:ext cx="7886700" cy="80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-US" sz="3400">
                <a:latin typeface="DM Sans"/>
                <a:ea typeface="DM Sans"/>
                <a:cs typeface="DM Sans"/>
                <a:sym typeface="DM Sans"/>
              </a:rPr>
              <a:t>É</a:t>
            </a:r>
            <a:r>
              <a:rPr lang="en-US" sz="3400">
                <a:latin typeface="DM Sans"/>
                <a:ea typeface="DM Sans"/>
                <a:cs typeface="DM Sans"/>
                <a:sym typeface="DM Sans"/>
              </a:rPr>
              <a:t>lection provinciale de 2024</a:t>
            </a:r>
            <a:endParaRPr sz="3400">
              <a:latin typeface="DM Sans"/>
              <a:ea typeface="DM Sans"/>
              <a:cs typeface="DM Sans"/>
              <a:sym typeface="DM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2019-08-21T15:37:09Z</dcterms:created>
  <dc:creator>Lisa Neily</dc:creator>
</cp:coreProperties>
</file>