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9144000"/>
  <p:notesSz cx="6858000" cy="9144000"/>
  <p:embeddedFontLst>
    <p:embeddedFont>
      <p:font typeface="DM Sans Medium"/>
      <p:regular r:id="rId16"/>
      <p:bold r:id="rId17"/>
      <p:italic r:id="rId18"/>
      <p:boldItalic r:id="rId19"/>
    </p:embeddedFont>
    <p:embeddedFont>
      <p:font typeface="DM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DMSans-regular.fntdata"/><Relationship Id="rId11" Type="http://schemas.openxmlformats.org/officeDocument/2006/relationships/slide" Target="slides/slide7.xml"/><Relationship Id="rId22" Type="http://schemas.openxmlformats.org/officeDocument/2006/relationships/font" Target="fonts/DMSans-italic.fntdata"/><Relationship Id="rId10" Type="http://schemas.openxmlformats.org/officeDocument/2006/relationships/slide" Target="slides/slide6.xml"/><Relationship Id="rId21" Type="http://schemas.openxmlformats.org/officeDocument/2006/relationships/font" Target="fonts/DMSans-bold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23" Type="http://schemas.openxmlformats.org/officeDocument/2006/relationships/font" Target="fonts/DMSans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DMSansMedium-bold.fntdata"/><Relationship Id="rId16" Type="http://schemas.openxmlformats.org/officeDocument/2006/relationships/font" Target="fonts/DMSansMedium-regular.fntdata"/><Relationship Id="rId5" Type="http://schemas.openxmlformats.org/officeDocument/2006/relationships/slide" Target="slides/slide1.xml"/><Relationship Id="rId19" Type="http://schemas.openxmlformats.org/officeDocument/2006/relationships/font" Target="fonts/DMSansMedium-boldItalic.fntdata"/><Relationship Id="rId6" Type="http://schemas.openxmlformats.org/officeDocument/2006/relationships/slide" Target="slides/slide2.xml"/><Relationship Id="rId18" Type="http://schemas.openxmlformats.org/officeDocument/2006/relationships/font" Target="fonts/DMSansMedium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ab028a715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34ab028a715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1" name="Google Shape;151;g34ab028a715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4ab028a715_0_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g34ab028a715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9" name="Google Shape;159;g34ab028a715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4ab028a71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g34ab028a715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4ab028a715_0_13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34ab028a715_0_13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" name="Google Shape;96;g34ab028a715_0_1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ab028a715_0_14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34ab028a715_0_14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4" name="Google Shape;104;g34ab028a715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4ab028a715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34ab028a715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Google Shape;112;g34ab028a715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4bc9f13d77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34bc9f13d77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g34bc9f13d7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4bc9f13d77_0_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g34bc9f13d77_0_7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9" name="Google Shape;129;g34bc9f13d77_0_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4bc4dc34c8_0_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34bc4dc34c8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g34bc4dc34c8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4bc4dc34c8_0_8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34bc4dc34c8_0_8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3" name="Google Shape;143;g34bc4dc34c8_0_8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660826" y="5273432"/>
            <a:ext cx="1086359" cy="1328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 title="VE_Canada_FR_K_revers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050" y="286925"/>
            <a:ext cx="2969700" cy="206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" type="body"/>
          </p:nvPr>
        </p:nvSpPr>
        <p:spPr>
          <a:xfrm rot="5400000">
            <a:off x="2364351" y="25964"/>
            <a:ext cx="4415297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VIX Slide Template" type="tx">
  <p:cSld name="TITLE_AND_BOD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3"/>
          <p:cNvSpPr txBox="1"/>
          <p:nvPr>
            <p:ph type="title"/>
          </p:nvPr>
        </p:nvSpPr>
        <p:spPr>
          <a:xfrm>
            <a:off x="414570" y="1536633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28650" y="373439"/>
            <a:ext cx="7886700" cy="8069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628650" y="1465545"/>
            <a:ext cx="7886700" cy="47114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7" name="Google Shape;37;p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3" name="Google Shape;53;p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1" name="Google Shape;61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28650" y="365127"/>
            <a:ext cx="7886700" cy="83190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1197033"/>
          </a:xfrm>
          <a:prstGeom prst="rect">
            <a:avLst/>
          </a:prstGeom>
          <a:solidFill>
            <a:srgbClr val="03606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28650" y="1761666"/>
            <a:ext cx="7886700" cy="44152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ctrTitle"/>
          </p:nvPr>
        </p:nvSpPr>
        <p:spPr>
          <a:xfrm>
            <a:off x="509684" y="2272202"/>
            <a:ext cx="8058000" cy="1811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DIAPORAMA</a:t>
            </a: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 7 :</a:t>
            </a:r>
            <a:b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</a:br>
            <a:r>
              <a:rPr lang="en-US" sz="40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Le processus électoral</a:t>
            </a:r>
            <a:endParaRPr sz="40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489625" y="1416025"/>
            <a:ext cx="7993200" cy="37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 bulletin de vote valide indique clairement le choix d'</a:t>
            </a:r>
            <a:r>
              <a:rPr lang="en-US" sz="2100" u="sng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une seule</a:t>
            </a:r>
            <a:r>
              <a:rPr lang="en-US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personne candidate</a:t>
            </a:r>
            <a:r>
              <a:rPr lang="en-US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 Vous pouvez marquer votre bulletin au moyen </a:t>
            </a:r>
            <a:r>
              <a:rPr lang="en-US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d’un X,</a:t>
            </a:r>
            <a:r>
              <a:rPr lang="en-US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d’un √ ou d’une case ombragée.</a:t>
            </a:r>
            <a:endParaRPr sz="2500">
              <a:solidFill>
                <a:schemeClr val="lt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9400" y="2665850"/>
            <a:ext cx="5341150" cy="403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3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bulletins de vote valides</a:t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4"/>
          <p:cNvSpPr txBox="1"/>
          <p:nvPr>
            <p:ph idx="1" type="body"/>
          </p:nvPr>
        </p:nvSpPr>
        <p:spPr>
          <a:xfrm>
            <a:off x="415875" y="1487900"/>
            <a:ext cx="78714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Un bulletin de vote rejeté est un bulletin qui ne peut pas être comptabilisé, car le choix de l’électrice ou de l’électeur n’est </a:t>
            </a:r>
            <a:r>
              <a:rPr lang="en-US" sz="2100" u="sng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pas clairement indiqué</a:t>
            </a:r>
            <a:r>
              <a:rPr lang="en-US" sz="2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</a:t>
            </a:r>
            <a:endParaRPr sz="21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</a:pPr>
            <a:r>
              <a:t/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t/>
            </a:r>
            <a:endParaRPr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4750" y="2722825"/>
            <a:ext cx="5210475" cy="398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Les bulletins de vote rejetés</a:t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 txBox="1"/>
          <p:nvPr/>
        </p:nvSpPr>
        <p:spPr>
          <a:xfrm>
            <a:off x="357888" y="1587874"/>
            <a:ext cx="7543800" cy="22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Où, quand et comment vote-t-on aux élections fédérales?</a:t>
            </a:r>
            <a:endParaRPr sz="28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/>
          <p:nvPr/>
        </p:nvSpPr>
        <p:spPr>
          <a:xfrm>
            <a:off x="357897" y="2541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</a:t>
            </a:r>
            <a:r>
              <a:rPr b="1" i="0" lang="en-US" sz="380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uestion guide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825" y="3021375"/>
            <a:ext cx="3691574" cy="2461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5" title="attente-vote-election-federale-202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275" y="3021375"/>
            <a:ext cx="4375181" cy="2461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type="title"/>
          </p:nvPr>
        </p:nvSpPr>
        <p:spPr>
          <a:xfrm>
            <a:off x="445450" y="1445650"/>
            <a:ext cx="8428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 vote aux</a:t>
            </a:r>
            <a:r>
              <a:rPr b="0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élections se déroule à </a:t>
            </a: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bulletin secret</a:t>
            </a:r>
            <a:r>
              <a:rPr b="0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b="0" sz="2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Cela veut dire que les électrices et les électeurs marquent leur bulletin de vote derrière un isoloir puis plient leur bulletin pour dissimuler leur choix.</a:t>
            </a:r>
            <a:br>
              <a:rPr b="0" lang="en-US" sz="2400">
                <a:solidFill>
                  <a:schemeClr val="dk1"/>
                </a:solidFill>
              </a:rPr>
            </a:br>
            <a:endParaRPr sz="2400"/>
          </a:p>
        </p:txBody>
      </p:sp>
      <p:sp>
        <p:nvSpPr>
          <p:cNvPr id="99" name="Google Shape;99;p16"/>
          <p:cNvSpPr/>
          <p:nvPr/>
        </p:nvSpPr>
        <p:spPr>
          <a:xfrm>
            <a:off x="357897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Vot</a:t>
            </a:r>
            <a:r>
              <a:rPr b="1" lang="en-US" sz="34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e à bulletin secret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4875" y="3628300"/>
            <a:ext cx="4389350" cy="292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72100" y="1712150"/>
            <a:ext cx="7762500" cy="24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-4057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 Medium"/>
              <a:buChar char="●"/>
            </a:pPr>
            <a:r>
              <a:rPr b="0" lang="en-US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Pourquoi le vote se fait-il à bulletin secret?</a:t>
            </a:r>
            <a:endParaRPr b="0"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40576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DM Sans Medium"/>
              <a:buChar char="●"/>
            </a:pPr>
            <a:r>
              <a:rPr b="0" lang="en-US" sz="31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Que pourrait-il se passer si le vote se faisait en public?</a:t>
            </a:r>
            <a:endParaRPr b="0" sz="31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1764"/>
              <a:buFont typeface="Arial"/>
              <a:buNone/>
            </a:pPr>
            <a:r>
              <a:t/>
            </a:r>
            <a:endParaRPr b="0" sz="3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7" name="Google Shape;107;p17"/>
          <p:cNvSpPr/>
          <p:nvPr/>
        </p:nvSpPr>
        <p:spPr>
          <a:xfrm>
            <a:off x="357897" y="279200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i="0" lang="en-US" sz="3400" u="none" cap="none" strike="noStrike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Discussion</a:t>
            </a:r>
            <a:endParaRPr b="1" i="0" sz="3400" u="none" cap="none" strike="noStrike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1350" y="4636575"/>
            <a:ext cx="2856124" cy="222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/>
          <p:nvPr>
            <p:ph type="title"/>
          </p:nvPr>
        </p:nvSpPr>
        <p:spPr>
          <a:xfrm>
            <a:off x="357900" y="1600200"/>
            <a:ext cx="83343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Élections Canada </a:t>
            </a:r>
            <a:r>
              <a:rPr b="0"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est </a:t>
            </a:r>
            <a:r>
              <a:rPr b="0"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responsable</a:t>
            </a:r>
            <a:r>
              <a:rPr b="0"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de l’organisation des élections fédérales.</a:t>
            </a:r>
            <a:endParaRPr b="0"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C’est un organisme </a:t>
            </a: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indépendant</a:t>
            </a:r>
            <a:r>
              <a:rPr b="0"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c’est à dire qu’il ne travaille pas pour le gouvernement au pouvoir.</a:t>
            </a:r>
            <a:endParaRPr b="0"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 b="0"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0"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Il est également </a:t>
            </a:r>
            <a:r>
              <a:rPr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non partisan</a:t>
            </a:r>
            <a:r>
              <a:rPr b="0"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, ce qui signifie qu’il est neutre. Il ne prend pas position et ne soutient aucun parti politique.</a:t>
            </a:r>
            <a:endParaRPr b="0" sz="24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115" name="Google Shape;115;p18"/>
          <p:cNvSpPr/>
          <p:nvPr/>
        </p:nvSpPr>
        <p:spPr>
          <a:xfrm>
            <a:off x="157950" y="269325"/>
            <a:ext cx="8986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Qui organise les élections fédérales?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16" name="Google Shape;11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2750" y="4732075"/>
            <a:ext cx="4412400" cy="13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idx="1" type="body"/>
          </p:nvPr>
        </p:nvSpPr>
        <p:spPr>
          <a:xfrm>
            <a:off x="415863" y="1478500"/>
            <a:ext cx="79089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Vous avez le droit de voter lors d’une élection fédérale au Canada si :</a:t>
            </a:r>
            <a:endParaRPr sz="24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vous possédez la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citoyenneté canadienne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;</a:t>
            </a:r>
            <a:endParaRPr sz="24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vous avez au moins </a:t>
            </a:r>
            <a:r>
              <a:rPr b="1" lang="en-US" sz="24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18 ans</a:t>
            </a:r>
            <a:r>
              <a:rPr lang="en-US" sz="24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le jour de l’élection.</a:t>
            </a:r>
            <a:endParaRPr sz="2400"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Arial"/>
              <a:buNone/>
            </a:pPr>
            <a:r>
              <a:t/>
            </a:r>
            <a:endParaRPr sz="2600">
              <a:solidFill>
                <a:srgbClr val="3F3F3F"/>
              </a:solidFill>
            </a:endParaRPr>
          </a:p>
        </p:txBody>
      </p:sp>
      <p:pic>
        <p:nvPicPr>
          <p:cNvPr descr="18 birthday cake" id="123" name="Google Shape;123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725" y="3860375"/>
            <a:ext cx="3196850" cy="222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57475" y="3860375"/>
            <a:ext cx="3257800" cy="216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415872" y="269325"/>
            <a:ext cx="8428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Qui peut voter?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-666175" y="308800"/>
            <a:ext cx="9934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Comment les gens votent</a:t>
            </a:r>
            <a:r>
              <a:rPr b="1" lang="en-US" sz="38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217025" y="1296775"/>
            <a:ext cx="9051600" cy="5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Les électrices et électeurs peuvent choisir de voter de l’une des quatre manières suivantes</a:t>
            </a:r>
            <a:r>
              <a:rPr lang="en-US" sz="24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:</a:t>
            </a:r>
            <a:endParaRPr sz="24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33" name="Google Shape;133;p20" title="Capture d’écran 2025-04-10 161635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3850" y="2090025"/>
            <a:ext cx="7075026" cy="459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36064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/>
          <p:nvPr/>
        </p:nvSpPr>
        <p:spPr>
          <a:xfrm>
            <a:off x="1032000" y="2891125"/>
            <a:ext cx="7080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38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Comment dois-je marquer mon bulletin de vote?</a:t>
            </a:r>
            <a:endParaRPr b="0" i="0" sz="3800" u="none" cap="none" strike="noStrike">
              <a:solidFill>
                <a:srgbClr val="000000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/>
          <p:nvPr/>
        </p:nvSpPr>
        <p:spPr>
          <a:xfrm>
            <a:off x="65825" y="321975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rPr b="1" lang="en-US" sz="2900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Comment dois-je marquer mon bulletin de vote?</a:t>
            </a:r>
            <a:endParaRPr b="1" sz="29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</a:pPr>
            <a:r>
              <a:t/>
            </a:r>
            <a:endParaRPr b="1" sz="3800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458550" y="1633950"/>
            <a:ext cx="4556700" cy="40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Vous ne pouvez voter que pour </a:t>
            </a:r>
            <a:r>
              <a:rPr b="1" lang="en-US" sz="2800">
                <a:solidFill>
                  <a:srgbClr val="3F3F3F"/>
                </a:solidFill>
                <a:latin typeface="DM Sans"/>
                <a:ea typeface="DM Sans"/>
                <a:cs typeface="DM Sans"/>
                <a:sym typeface="DM Sans"/>
              </a:rPr>
              <a:t>une personne candidate</a:t>
            </a:r>
            <a:r>
              <a:rPr lang="en-US" sz="28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. Sinon, votre vote ne sera pas pris en compte.</a:t>
            </a:r>
            <a:endParaRPr sz="28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Vous pouvez marquer votre choix sur votre bulletin de vote au moyen d’un</a:t>
            </a:r>
            <a:r>
              <a:rPr lang="en-US" sz="2800">
                <a:solidFill>
                  <a:srgbClr val="3F3F3F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 X ou de tout autre indicateur clair. </a:t>
            </a:r>
            <a:endParaRPr sz="2800">
              <a:solidFill>
                <a:srgbClr val="3F3F3F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pic>
        <p:nvPicPr>
          <p:cNvPr id="147" name="Google Shape;147;p22" title="SmartSelect_20250408_114810_Brav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06825" y="2202875"/>
            <a:ext cx="3227075" cy="33111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V CANADA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