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DM Sans Medium"/>
      <p:regular r:id="rId20"/>
      <p:bold r:id="rId21"/>
      <p:italic r:id="rId22"/>
      <p:boldItalic r:id="rId23"/>
    </p:embeddedFont>
    <p:embeddedFont>
      <p:font typeface="DM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Medium-regular.fntdata"/><Relationship Id="rId22" Type="http://schemas.openxmlformats.org/officeDocument/2006/relationships/font" Target="fonts/DMSansMedium-italic.fntdata"/><Relationship Id="rId21" Type="http://schemas.openxmlformats.org/officeDocument/2006/relationships/font" Target="fonts/DMSansMedium-bold.fntdata"/><Relationship Id="rId24" Type="http://schemas.openxmlformats.org/officeDocument/2006/relationships/font" Target="fonts/DMSans-regular.fntdata"/><Relationship Id="rId23" Type="http://schemas.openxmlformats.org/officeDocument/2006/relationships/font" Target="fonts/DMSans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italic.fntdata"/><Relationship Id="rId25" Type="http://schemas.openxmlformats.org/officeDocument/2006/relationships/font" Target="fonts/DMSans-bold.fntdata"/><Relationship Id="rId27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9de7e2877_1_2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8" name="Google Shape;158;g349de7e2877_1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349de7e2877_1_2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9de7e2877_1_3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6" name="Google Shape;166;g349de7e2877_1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349de7e2877_1_3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9de7e2877_1_4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4" name="Google Shape;174;g349de7e2877_1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49de7e2877_1_4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9de7e2877_1_5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2" name="Google Shape;182;g349de7e2877_1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349de7e2877_1_5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9de7e2877_1_6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0" name="Google Shape;190;g349de7e2877_1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349de7e2877_1_6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c288638f6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c288638f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34c288638f6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c288638f6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c288638f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4c288638f6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18e8651b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e18e8651b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e18e8651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Updated image.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9de7e2877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49de7e2877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349de7e287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9de7e2877_1_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0" name="Google Shape;150;g349de7e2877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49de7e2877_1_1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01F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0826" y="5273432"/>
            <a:ext cx="1086358" cy="132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title="VE_Canada_FR_K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50" y="286925"/>
            <a:ext cx="2969700" cy="20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64300" y="26016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601F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419202" y="2248471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CA" sz="4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DIAPORAMA</a:t>
            </a:r>
            <a:r>
              <a:rPr lang="en-CA" sz="4000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6 :</a:t>
            </a:r>
            <a:br>
              <a:rPr lang="en-CA" sz="4000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CA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 débat des chefs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417100" y="20178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La pente glissante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417100" y="1465550"/>
            <a:ext cx="82569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en-CA" sz="19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Faire croire qu'un petit changement conduira à un désastre.</a:t>
            </a:r>
            <a:endParaRPr sz="197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t/>
            </a:r>
            <a:endParaRPr sz="1077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30"/>
              <a:buNone/>
            </a:pPr>
            <a:r>
              <a:rPr i="1" lang="en-CA" sz="19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« </a:t>
            </a:r>
            <a:r>
              <a:rPr i="1" lang="en-CA" sz="19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Si je te laisse 10 minutes de plus, tu voudras rester éveillé une heure plus tard, et tu ne dormiras plus.</a:t>
            </a:r>
            <a:r>
              <a:rPr i="1" lang="en-CA" sz="19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»</a:t>
            </a:r>
            <a:endParaRPr i="1" sz="197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276" y="3381946"/>
            <a:ext cx="2850351" cy="25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487625" y="2017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800">
                <a:latin typeface="DM Sans"/>
                <a:ea typeface="DM Sans"/>
                <a:cs typeface="DM Sans"/>
                <a:sym typeface="DM Sans"/>
              </a:rPr>
              <a:t>L’appel à la tradition</a:t>
            </a:r>
            <a:endParaRPr sz="38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487625" y="1483172"/>
            <a:ext cx="7886700" cy="19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en-CA" sz="19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Affirmer que quelque chose est juste, car il en a toujours été ainsi.</a:t>
            </a:r>
            <a:endParaRPr sz="197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t/>
            </a:r>
            <a:endParaRPr sz="1077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30"/>
              <a:buNone/>
            </a:pPr>
            <a:r>
              <a:rPr i="1" lang="en-CA" sz="197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La pêche a été interdite dans mon village. C'est absurde, j'ai pêché ici toute ma vie. Elle devrait encore être autorisée.</a:t>
            </a:r>
            <a:endParaRPr sz="1970"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662" y="3662297"/>
            <a:ext cx="4164627" cy="246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487600" y="201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L’attaque personnelle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487600" y="1430273"/>
            <a:ext cx="8141400" cy="3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S'attaquer à une personne plutôt qu'à ses arguments.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 1 : « Je me battrai </a:t>
            </a: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 la classe ouvrière.</a:t>
            </a: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 »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Politicienne 2 : « </a:t>
            </a: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connaît-il de la classe ouvrière? Sa famille est très riche et il n’a jamais eu de travail en dehors de la politique.</a:t>
            </a: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»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2264" y="4785576"/>
            <a:ext cx="2657374" cy="16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469975" y="2370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Le faux dilemme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469975" y="1483172"/>
            <a:ext cx="78867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Présenter seulement deux solutions à un problème alors que d'autres options seraient aussi envisageables.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« </a:t>
            </a: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Votez pour moi ou subissez quatre années supplémentaires d'augmentation des impôts.</a:t>
            </a: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»</a:t>
            </a:r>
            <a:endParaRPr i="1" sz="2200"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476" y="3612875"/>
            <a:ext cx="3881700" cy="25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438375" y="2370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L’épouvantail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438375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Déformer délibérément l'argument de quelqu'un pour rendre ses propos plus faciles à attaquer.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Politicienne 1 : « Je pense que nous devrions dépenser moins pour l'armée. »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Politicien 2 : « Mon adversaire veut laisser le pays sans défense. Nous méritons mieux. » 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625" y="4643450"/>
            <a:ext cx="2100200" cy="18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2563" y="184064"/>
            <a:ext cx="7886700" cy="80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latin typeface="DM Sans"/>
                <a:ea typeface="DM Sans"/>
                <a:cs typeface="DM Sans"/>
                <a:sym typeface="DM Sans"/>
              </a:rPr>
              <a:t>Questions guides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488425" y="1545050"/>
            <a:ext cx="7815000" cy="2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 Medium"/>
              <a:buChar char="•"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Comment les débats des chefs peuvent-ils aider les électrices et électeurs à se renseigner sur les partis, leurs politiques et leur type de leadership?</a:t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81000" lvl="0" marL="4572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 Medium"/>
              <a:buChar char="•"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Qu’est-ce qui rend l’argumentaire d’une ou d’un chef efficace et convaincant lors d’un débat?</a:t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F3F3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F3F3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F3F3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783" y="3862400"/>
            <a:ext cx="4770279" cy="26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281550" y="238550"/>
            <a:ext cx="8580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3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Pourquoi organiser un débat des chefs</a:t>
            </a:r>
            <a:r>
              <a:rPr b="1" lang="en-CA" sz="3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9" name="Google Shape;99;p15" title="deba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176" y="1900525"/>
            <a:ext cx="4685650" cy="45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55950" y="1514900"/>
            <a:ext cx="8087100" cy="4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5814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 Medium"/>
              <a:buChar char="•"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Permet aux chefs de partis de présenter leurs idées au public et de remettre en question les politiques et les positions de leurs adversaires politiques.</a:t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5814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 Medium"/>
              <a:buChar char="•"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Un des rares moments où les chefs sont directement interrogé·es par le public et par leurs adversaires politiques.</a:t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5814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 Medium"/>
              <a:buChar char="•"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spectatrices et spectateurs sont exposés à des opinions politiques différentes des leurs ou de celles de leur entourage.</a:t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5814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 Medium"/>
              <a:buChar char="•"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débats peuvent donner lieu à de grands moments de l'histoire politique et, parfois, à des revirements majeurs lors des campagnes électorales.</a:t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58140" lvl="0" marL="45720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ct val="100000"/>
              <a:buFont typeface="DM Sans Medium"/>
              <a:buChar char="•"/>
            </a:pPr>
            <a:r>
              <a:rPr lang="en-CA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 public est attentif aux remarques piquantes ou amusantes ainsi qu’aux gaffes des chefs des partis.</a:t>
            </a:r>
            <a:endParaRPr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descr="Image result for election campaigns canada" id="106" name="Google Shape;106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357897" y="33575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 sz="3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Pourquoi organiser un débat des chefs?</a:t>
            </a:r>
            <a:endParaRPr sz="3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15875" y="2307800"/>
            <a:ext cx="8229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b="1" lang="en-CA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Quelles compétences et techniques sont importantes lors d’un débat?</a:t>
            </a:r>
            <a:r>
              <a:rPr b="1" lang="en-CA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1" lang="en-CA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Lesquelles ne le sont pas?</a:t>
            </a:r>
            <a:endParaRPr b="1"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election campaigns canada" id="114" name="Google Shape;114;p17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CA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 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850" y="3839750"/>
            <a:ext cx="3340250" cy="30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11300" y="1786775"/>
            <a:ext cx="6494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S'exprimer clairement et avec assurance;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Réfléchir rapidement;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Clarifier ses arguments;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Fournir des exemples;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Se référer à des faits;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Faire preuve de persuasion;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Faire appel aux émotions;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Conserver un ton et un langage corporel professionnels.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descr="Image result for election campaigns canada" id="123" name="Google Shape;123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8610" y="3606880"/>
            <a:ext cx="2075815" cy="259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155575" y="384925"/>
            <a:ext cx="9693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2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Compétences et techniques de débat efficaces</a:t>
            </a:r>
            <a:endParaRPr b="1" sz="29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311300" y="1922850"/>
            <a:ext cx="69570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Perdre le contrôle et manifester de la colère;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Ne pas être à l’écoute des autres;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S’i</a:t>
            </a: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nterrompre les uns les autres;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Utiliser des arguments erronés;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Lancer des attaques personnelles;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 Medium"/>
              <a:buChar char="•"/>
            </a:pPr>
            <a:r>
              <a:rPr lang="en-CA" sz="23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Faire preuve d’un comportement non professionnel.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descr="Image result for election campaigns canada" id="132" name="Google Shape;132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0" y="327125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29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Mauvaises habitudes et attitudes lors d’un débat</a:t>
            </a:r>
            <a:endParaRPr b="1" sz="29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29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8610" y="3606880"/>
            <a:ext cx="2075815" cy="259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election campaigns canada" id="140" name="Google Shape;140;p2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Types de raisonnements fallacieux</a:t>
            </a:r>
            <a:endParaRPr b="1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25" y="1434849"/>
            <a:ext cx="2892401" cy="1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950" y="1434850"/>
            <a:ext cx="2020108" cy="1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5075" y="1434850"/>
            <a:ext cx="3099009" cy="18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213" y="3408038"/>
            <a:ext cx="2793925" cy="174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2950" y="3408050"/>
            <a:ext cx="2659852" cy="17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3600" y="3413338"/>
            <a:ext cx="2020100" cy="173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469975" y="18416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3400">
                <a:latin typeface="DM Sans"/>
                <a:ea typeface="DM Sans"/>
                <a:cs typeface="DM Sans"/>
                <a:sym typeface="DM Sans"/>
              </a:rPr>
              <a:t>L’argument d’autorité</a:t>
            </a:r>
            <a:endParaRPr sz="34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469975" y="1459872"/>
            <a:ext cx="7886700" cy="20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1818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Affirmer que quelque chose est vrai parce qu’une autorité a dit que c’était vrai, mais sans aucune preuve supplémentaire.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3636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i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Exemple : Je peux manger autant de chocolat que je veux parce que la mère de mon ami est une scientifique et a dit que je pouvais le faire.</a:t>
            </a:r>
            <a:endParaRPr i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102" y="3672752"/>
            <a:ext cx="3606450" cy="22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