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6858000" cx="9144000"/>
  <p:notesSz cx="6858000" cy="9144000"/>
  <p:embeddedFontLst>
    <p:embeddedFont>
      <p:font typeface="DM Sans Medium"/>
      <p:regular r:id="rId23"/>
      <p:bold r:id="rId24"/>
      <p:italic r:id="rId25"/>
      <p:boldItalic r:id="rId26"/>
    </p:embeddedFont>
    <p:embeddedFont>
      <p:font typeface="DM Sans SemiBold"/>
      <p:regular r:id="rId27"/>
      <p:bold r:id="rId28"/>
      <p:italic r:id="rId29"/>
      <p:boldItalic r:id="rId30"/>
    </p:embeddedFont>
    <p:embeddedFont>
      <p:font typeface="DM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7445E8-188E-4CC9-A57D-8A47C939FBA1}">
  <a:tblStyle styleId="{607445E8-188E-4CC9-A57D-8A47C939FBA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b="off" i="off"/>
      <a:tcStyle>
        <a:fill>
          <a:solidFill>
            <a:srgbClr val="E0E0E0"/>
          </a:solidFill>
        </a:fill>
      </a:tcStyle>
    </a:band1H>
    <a:band2H>
      <a:tcTxStyle b="off" i="off"/>
    </a:band2H>
    <a:band1V>
      <a:tcTxStyle b="off" i="off"/>
      <a:tcStyle>
        <a:fill>
          <a:solidFill>
            <a:srgbClr val="E0E0E0"/>
          </a:solidFill>
        </a:fill>
      </a:tcStyle>
    </a:band1V>
    <a:band2V>
      <a:tcTxStyle b="off" i="off"/>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DMSansMedium-bold.fntdata"/><Relationship Id="rId23" Type="http://schemas.openxmlformats.org/officeDocument/2006/relationships/font" Target="fonts/DMSans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DMSansMedium-boldItalic.fntdata"/><Relationship Id="rId25" Type="http://schemas.openxmlformats.org/officeDocument/2006/relationships/font" Target="fonts/DMSansMedium-italic.fntdata"/><Relationship Id="rId28" Type="http://schemas.openxmlformats.org/officeDocument/2006/relationships/font" Target="fonts/DMSansSemiBold-bold.fntdata"/><Relationship Id="rId27" Type="http://schemas.openxmlformats.org/officeDocument/2006/relationships/font" Target="fonts/DMSansSemiBol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DMSansSemi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DMSans-regular.fntdata"/><Relationship Id="rId30" Type="http://schemas.openxmlformats.org/officeDocument/2006/relationships/font" Target="fonts/DMSansSemiBold-boldItalic.fntdata"/><Relationship Id="rId11" Type="http://schemas.openxmlformats.org/officeDocument/2006/relationships/slide" Target="slides/slide5.xml"/><Relationship Id="rId33" Type="http://schemas.openxmlformats.org/officeDocument/2006/relationships/font" Target="fonts/DMSans-italic.fntdata"/><Relationship Id="rId10" Type="http://schemas.openxmlformats.org/officeDocument/2006/relationships/slide" Target="slides/slide4.xml"/><Relationship Id="rId32" Type="http://schemas.openxmlformats.org/officeDocument/2006/relationships/font" Target="fonts/DMSans-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DM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lections.ca/map_02.aspx?lang=f&amp;p=ZZ&amp;t=/Canada&amp;d=canada"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0d36243b4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52" name="Google Shape;152;ge0d36243b4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 name="Google Shape;153;ge0d36243b4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Carte du Canada (dernier redécoupage) : </a:t>
            </a:r>
            <a:r>
              <a:rPr lang="en-US" u="sng">
                <a:solidFill>
                  <a:schemeClr val="hlink"/>
                </a:solidFill>
                <a:hlinkClick r:id="rId2"/>
              </a:rPr>
              <a:t>https://www.elections.ca/map_02.aspx?lang=f&amp;p=ZZ&amp;t=/Canada&amp;d=canada</a:t>
            </a:r>
            <a:r>
              <a:rPr lang="en-US"/>
              <a:t> </a:t>
            </a: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61" name="Google Shape;16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 name="Google Shape;16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47c1df04e1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47c1df04e1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9" name="Google Shape;169;g347c1df04e1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47c1df04e1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76" name="Google Shape;176;g347c1df04e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g347c1df04e1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47c1df04e1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47c1df04e1_0_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6" name="Google Shape;186;g347c1df04e1_0_1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7c1df04e1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g347c1df04e1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01" name="Google Shape;20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Entrez le code postal de votre école.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1" name="Google Shape;9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99" name="Google Shape;9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e0ed823af5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8" name="Google Shape;108;ge0ed823af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6" name="Google Shape;11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23" name="Google Shape;12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 name="Google Shape;12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2200"/>
              <a:buFont typeface="Arial"/>
              <a:buNone/>
            </a:pPr>
            <a:r>
              <a:rPr lang="en-US"/>
              <a:t>Rachel l’emporte parce qu’elle a obtenu le plus grand nombre de voix (4030).</a:t>
            </a:r>
            <a:endParaRPr sz="2400">
              <a:solidFill>
                <a:srgbClr val="3F3F3F"/>
              </a:solidFill>
              <a:latin typeface="DM Sans Medium"/>
              <a:ea typeface="DM Sans Medium"/>
              <a:cs typeface="DM Sans Medium"/>
              <a:sym typeface="DM Sans Medium"/>
            </a:endParaRPr>
          </a:p>
          <a:p>
            <a:pPr indent="0" lvl="0" marL="0" rtl="0" algn="l">
              <a:lnSpc>
                <a:spcPct val="100000"/>
              </a:lnSpc>
              <a:spcBef>
                <a:spcPts val="360"/>
              </a:spcBef>
              <a:spcAft>
                <a:spcPts val="0"/>
              </a:spcAft>
              <a:buSzPts val="1400"/>
              <a:buNone/>
            </a:pPr>
            <a:r>
              <a:t/>
            </a:r>
            <a:endParaRPr/>
          </a:p>
        </p:txBody>
      </p:sp>
      <p:sp>
        <p:nvSpPr>
          <p:cNvPr id="132" name="Google Shape;1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47d4d12f80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45" name="Google Shape;145;g347d4d12f80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 name="Google Shape;146;g347d4d12f80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F3F3F"/>
              </a:buClr>
              <a:buSzPts val="3600"/>
              <a:buFont typeface="Arial"/>
              <a:buNone/>
              <a:defRPr sz="36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 name="Google Shape;17;p2"/>
          <p:cNvSpPr/>
          <p:nvPr/>
        </p:nvSpPr>
        <p:spPr>
          <a:xfrm>
            <a:off x="0" y="0"/>
            <a:ext cx="9144000" cy="6858000"/>
          </a:xfrm>
          <a:prstGeom prst="rect">
            <a:avLst/>
          </a:prstGeom>
          <a:solidFill>
            <a:srgbClr val="0360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 name="Google Shape;18;p2"/>
          <p:cNvPicPr preferRelativeResize="0"/>
          <p:nvPr/>
        </p:nvPicPr>
        <p:blipFill rotWithShape="1">
          <a:blip r:embed="rId2">
            <a:alphaModFix/>
          </a:blip>
          <a:srcRect b="0" l="0" r="0" t="0"/>
          <a:stretch/>
        </p:blipFill>
        <p:spPr>
          <a:xfrm>
            <a:off x="7660826" y="5273432"/>
            <a:ext cx="1086359" cy="1328055"/>
          </a:xfrm>
          <a:prstGeom prst="rect">
            <a:avLst/>
          </a:prstGeom>
          <a:noFill/>
          <a:ln>
            <a:noFill/>
          </a:ln>
        </p:spPr>
      </p:pic>
      <p:pic>
        <p:nvPicPr>
          <p:cNvPr id="19" name="Google Shape;19;p2" title="VE_Canada_FR_K_reverse.png"/>
          <p:cNvPicPr preferRelativeResize="0"/>
          <p:nvPr/>
        </p:nvPicPr>
        <p:blipFill>
          <a:blip r:embed="rId3">
            <a:alphaModFix/>
          </a:blip>
          <a:stretch>
            <a:fillRect/>
          </a:stretch>
        </p:blipFill>
        <p:spPr>
          <a:xfrm>
            <a:off x="377050" y="286925"/>
            <a:ext cx="2969700" cy="20639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365127"/>
            <a:ext cx="7886700" cy="83190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64351" y="25964"/>
            <a:ext cx="4415297"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VIX Slide Template" type="tx">
  <p:cSld name="TITLE_AND_BODY">
    <p:spTree>
      <p:nvGrpSpPr>
        <p:cNvPr id="80" name="Shape 80"/>
        <p:cNvGrpSpPr/>
        <p:nvPr/>
      </p:nvGrpSpPr>
      <p:grpSpPr>
        <a:xfrm>
          <a:off x="0" y="0"/>
          <a:ext cx="0" cy="0"/>
          <a:chOff x="0" y="0"/>
          <a:chExt cx="0" cy="0"/>
        </a:xfrm>
      </p:grpSpPr>
      <p:sp>
        <p:nvSpPr>
          <p:cNvPr id="81" name="Google Shape;81;p13"/>
          <p:cNvSpPr txBox="1"/>
          <p:nvPr>
            <p:ph type="title"/>
          </p:nvPr>
        </p:nvSpPr>
        <p:spPr>
          <a:xfrm>
            <a:off x="414570" y="1536633"/>
            <a:ext cx="85206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3F3F3F"/>
              </a:buClr>
              <a:buSzPts val="2800"/>
              <a:buChar char="•"/>
              <a:defRPr/>
            </a:lvl1pPr>
            <a:lvl2pPr indent="-381000" lvl="1" marL="914400" algn="l">
              <a:lnSpc>
                <a:spcPct val="90000"/>
              </a:lnSpc>
              <a:spcBef>
                <a:spcPts val="500"/>
              </a:spcBef>
              <a:spcAft>
                <a:spcPts val="0"/>
              </a:spcAft>
              <a:buClr>
                <a:srgbClr val="3F3F3F"/>
              </a:buClr>
              <a:buSzPts val="2400"/>
              <a:buChar char="•"/>
              <a:defRPr/>
            </a:lvl2pPr>
            <a:lvl3pPr indent="-355600" lvl="2" marL="1371600" algn="l">
              <a:lnSpc>
                <a:spcPct val="90000"/>
              </a:lnSpc>
              <a:spcBef>
                <a:spcPts val="500"/>
              </a:spcBef>
              <a:spcAft>
                <a:spcPts val="0"/>
              </a:spcAft>
              <a:buClr>
                <a:srgbClr val="3F3F3F"/>
              </a:buClr>
              <a:buSzPts val="20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628650" y="373439"/>
            <a:ext cx="7886700" cy="80696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 type="body"/>
          </p:nvPr>
        </p:nvSpPr>
        <p:spPr>
          <a:xfrm>
            <a:off x="628650" y="1465545"/>
            <a:ext cx="7886700" cy="471141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365127"/>
            <a:ext cx="7886700" cy="83190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365127"/>
            <a:ext cx="7886700" cy="83190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3F3F3F"/>
              </a:buClr>
              <a:buSzPts val="3200"/>
              <a:buChar char="•"/>
              <a:defRPr sz="3200"/>
            </a:lvl1pPr>
            <a:lvl2pPr indent="-406400" lvl="1" marL="914400" algn="l">
              <a:lnSpc>
                <a:spcPct val="90000"/>
              </a:lnSpc>
              <a:spcBef>
                <a:spcPts val="500"/>
              </a:spcBef>
              <a:spcAft>
                <a:spcPts val="0"/>
              </a:spcAft>
              <a:buClr>
                <a:srgbClr val="3F3F3F"/>
              </a:buClr>
              <a:buSzPts val="2800"/>
              <a:buChar char="•"/>
              <a:defRPr sz="2800"/>
            </a:lvl2pPr>
            <a:lvl3pPr indent="-381000" lvl="2" marL="1371600" algn="l">
              <a:lnSpc>
                <a:spcPct val="90000"/>
              </a:lnSpc>
              <a:spcBef>
                <a:spcPts val="500"/>
              </a:spcBef>
              <a:spcAft>
                <a:spcPts val="0"/>
              </a:spcAft>
              <a:buClr>
                <a:srgbClr val="3F3F3F"/>
              </a:buClr>
              <a:buSzPts val="2400"/>
              <a:buChar char="•"/>
              <a:defRPr sz="2400"/>
            </a:lvl3pPr>
            <a:lvl4pPr indent="-355600" lvl="3" marL="1828800" algn="l">
              <a:lnSpc>
                <a:spcPct val="90000"/>
              </a:lnSpc>
              <a:spcBef>
                <a:spcPts val="500"/>
              </a:spcBef>
              <a:spcAft>
                <a:spcPts val="0"/>
              </a:spcAft>
              <a:buClr>
                <a:srgbClr val="3F3F3F"/>
              </a:buClr>
              <a:buSzPts val="2000"/>
              <a:buChar char="•"/>
              <a:defRPr sz="2000"/>
            </a:lvl4pPr>
            <a:lvl5pPr indent="-355600" lvl="4" marL="2286000" algn="l">
              <a:lnSpc>
                <a:spcPct val="90000"/>
              </a:lnSpc>
              <a:spcBef>
                <a:spcPts val="500"/>
              </a:spcBef>
              <a:spcAft>
                <a:spcPts val="0"/>
              </a:spcAft>
              <a:buClr>
                <a:srgbClr val="3F3F3F"/>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3887391" y="987426"/>
            <a:ext cx="4629150" cy="4873625"/>
          </a:xfrm>
          <a:prstGeom prst="rect">
            <a:avLst/>
          </a:prstGeom>
          <a:noFill/>
          <a:ln>
            <a:noFill/>
          </a:ln>
        </p:spPr>
      </p:sp>
      <p:sp>
        <p:nvSpPr>
          <p:cNvPr id="64" name="Google Shape;64;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7"/>
            <a:ext cx="7886700" cy="83190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p:nvPr/>
        </p:nvSpPr>
        <p:spPr>
          <a:xfrm>
            <a:off x="0" y="0"/>
            <a:ext cx="9144000" cy="1197033"/>
          </a:xfrm>
          <a:prstGeom prst="rect">
            <a:avLst/>
          </a:prstGeom>
          <a:solidFill>
            <a:srgbClr val="0360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 name="Google Shape;12;p1"/>
          <p:cNvSpPr txBox="1"/>
          <p:nvPr>
            <p:ph idx="1" type="body"/>
          </p:nvPr>
        </p:nvSpPr>
        <p:spPr>
          <a:xfrm>
            <a:off x="628650" y="1761666"/>
            <a:ext cx="7886700" cy="441529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3F3F3F"/>
              </a:buClr>
              <a:buSzPts val="2800"/>
              <a:buFont typeface="Arial"/>
              <a:buChar char="•"/>
              <a:defRPr b="0" i="0" sz="2800" u="none" cap="none" strike="noStrike">
                <a:solidFill>
                  <a:srgbClr val="3F3F3F"/>
                </a:solidFill>
                <a:latin typeface="Arial"/>
                <a:ea typeface="Arial"/>
                <a:cs typeface="Arial"/>
                <a:sym typeface="Arial"/>
              </a:defRPr>
            </a:lvl1pPr>
            <a:lvl2pPr indent="-381000" lvl="1" marL="914400" marR="0" rtl="0" algn="l">
              <a:lnSpc>
                <a:spcPct val="90000"/>
              </a:lnSpc>
              <a:spcBef>
                <a:spcPts val="500"/>
              </a:spcBef>
              <a:spcAft>
                <a:spcPts val="0"/>
              </a:spcAft>
              <a:buClr>
                <a:srgbClr val="3F3F3F"/>
              </a:buClr>
              <a:buSzPts val="2400"/>
              <a:buFont typeface="Arial"/>
              <a:buChar char="•"/>
              <a:defRPr b="0" i="0" sz="24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rgbClr val="3F3F3F"/>
              </a:buClr>
              <a:buSzPts val="2000"/>
              <a:buFont typeface="Arial"/>
              <a:buChar char="•"/>
              <a:defRPr b="0" i="0" sz="2000" u="none" cap="none" strike="noStrike">
                <a:solidFill>
                  <a:srgbClr val="3F3F3F"/>
                </a:solidFill>
                <a:latin typeface="Arial"/>
                <a:ea typeface="Arial"/>
                <a:cs typeface="Arial"/>
                <a:sym typeface="Arial"/>
              </a:defRPr>
            </a:lvl3pPr>
            <a:lvl4pPr indent="-342900" lvl="3" marL="18288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indent="-342900" lvl="4" marL="22860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elections.ca"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4"/>
          <p:cNvSpPr txBox="1"/>
          <p:nvPr>
            <p:ph type="ctrTitle"/>
          </p:nvPr>
        </p:nvSpPr>
        <p:spPr>
          <a:xfrm>
            <a:off x="419200" y="2771102"/>
            <a:ext cx="8058000" cy="128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Arial"/>
              <a:buNone/>
            </a:pPr>
            <a:r>
              <a:rPr lang="en-US" sz="4000">
                <a:solidFill>
                  <a:srgbClr val="FFFFFF"/>
                </a:solidFill>
                <a:latin typeface="DM Sans"/>
                <a:ea typeface="DM Sans"/>
                <a:cs typeface="DM Sans"/>
                <a:sym typeface="DM Sans"/>
              </a:rPr>
              <a:t>DIAPORAMA 4 </a:t>
            </a:r>
            <a:r>
              <a:rPr lang="en-US" sz="4000" cap="none">
                <a:solidFill>
                  <a:srgbClr val="FFFFFF"/>
                </a:solidFill>
                <a:latin typeface="DM Sans"/>
                <a:ea typeface="DM Sans"/>
                <a:cs typeface="DM Sans"/>
                <a:sym typeface="DM Sans"/>
              </a:rPr>
              <a:t>:</a:t>
            </a:r>
            <a:br>
              <a:rPr lang="en-US" sz="4000" cap="none">
                <a:solidFill>
                  <a:srgbClr val="FFFFFF"/>
                </a:solidFill>
                <a:latin typeface="DM Sans"/>
                <a:ea typeface="DM Sans"/>
                <a:cs typeface="DM Sans"/>
                <a:sym typeface="DM Sans"/>
              </a:rPr>
            </a:br>
            <a:r>
              <a:rPr lang="en-US" sz="4000">
                <a:solidFill>
                  <a:schemeClr val="lt1"/>
                </a:solidFill>
                <a:latin typeface="DM Sans"/>
                <a:ea typeface="DM Sans"/>
                <a:cs typeface="DM Sans"/>
                <a:sym typeface="DM Sans"/>
              </a:rPr>
              <a:t>Les élections fédérales</a:t>
            </a:r>
            <a:endParaRPr sz="4000">
              <a:solidFill>
                <a:schemeClr val="lt1"/>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809075" y="154125"/>
            <a:ext cx="9618300" cy="99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420"/>
              <a:buFont typeface="Arial"/>
              <a:buNone/>
            </a:pPr>
            <a:r>
              <a:rPr lang="en-US" sz="3020">
                <a:latin typeface="DM Sans"/>
                <a:ea typeface="DM Sans"/>
                <a:cs typeface="DM Sans"/>
                <a:sym typeface="DM Sans"/>
              </a:rPr>
              <a:t>343 circonscriptions = 343 élections</a:t>
            </a:r>
            <a:endParaRPr sz="3020">
              <a:latin typeface="DM Sans"/>
              <a:ea typeface="DM Sans"/>
              <a:cs typeface="DM Sans"/>
              <a:sym typeface="DM Sans"/>
            </a:endParaRPr>
          </a:p>
        </p:txBody>
      </p:sp>
      <p:sp>
        <p:nvSpPr>
          <p:cNvPr id="156" name="Google Shape;156;p23"/>
          <p:cNvSpPr txBox="1"/>
          <p:nvPr/>
        </p:nvSpPr>
        <p:spPr>
          <a:xfrm>
            <a:off x="128275" y="5673875"/>
            <a:ext cx="1401300" cy="10755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3"/>
          <p:cNvSpPr txBox="1"/>
          <p:nvPr/>
        </p:nvSpPr>
        <p:spPr>
          <a:xfrm>
            <a:off x="10620025" y="5924975"/>
            <a:ext cx="3000000" cy="3000000"/>
          </a:xfrm>
          <a:prstGeom prst="rect">
            <a:avLst/>
          </a:prstGeom>
          <a:noFill/>
          <a:ln>
            <a:noFill/>
          </a:ln>
        </p:spPr>
        <p:txBody>
          <a:bodyPr anchorCtr="0" anchor="ctr" bIns="91425" lIns="91425" spcFirstLastPara="1" rIns="91425" wrap="square" tIns="91425">
            <a:noAutofit/>
          </a:bodyPr>
          <a:lstStyle/>
          <a:p>
            <a:pPr indent="0" lvl="0" marL="152400" marR="15240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p:txBody>
      </p:sp>
      <p:pic>
        <p:nvPicPr>
          <p:cNvPr id="158" name="Google Shape;158;p23" title="canada.jpg"/>
          <p:cNvPicPr preferRelativeResize="0"/>
          <p:nvPr/>
        </p:nvPicPr>
        <p:blipFill>
          <a:blip r:embed="rId3">
            <a:alphaModFix/>
          </a:blip>
          <a:stretch>
            <a:fillRect/>
          </a:stretch>
        </p:blipFill>
        <p:spPr>
          <a:xfrm>
            <a:off x="557969" y="1358124"/>
            <a:ext cx="7668854" cy="530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100" y="76200"/>
            <a:ext cx="9637800" cy="1116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420"/>
              <a:buFont typeface="Arial"/>
              <a:buNone/>
            </a:pPr>
            <a:r>
              <a:rPr lang="en-US" sz="3220">
                <a:latin typeface="DM Sans"/>
                <a:ea typeface="DM Sans"/>
                <a:cs typeface="DM Sans"/>
                <a:sym typeface="DM Sans"/>
              </a:rPr>
              <a:t>Répartition des circonscriptions électorales</a:t>
            </a:r>
            <a:endParaRPr sz="3040">
              <a:latin typeface="DM Sans"/>
              <a:ea typeface="DM Sans"/>
              <a:cs typeface="DM Sans"/>
              <a:sym typeface="DM Sans"/>
            </a:endParaRPr>
          </a:p>
        </p:txBody>
      </p:sp>
      <p:graphicFrame>
        <p:nvGraphicFramePr>
          <p:cNvPr id="165" name="Google Shape;165;p24"/>
          <p:cNvGraphicFramePr/>
          <p:nvPr/>
        </p:nvGraphicFramePr>
        <p:xfrm>
          <a:off x="1236925" y="1379200"/>
          <a:ext cx="3000000" cy="3000000"/>
        </p:xfrm>
        <a:graphic>
          <a:graphicData uri="http://schemas.openxmlformats.org/drawingml/2006/table">
            <a:tbl>
              <a:tblPr bandRow="1" firstRow="1">
                <a:noFill/>
                <a:tableStyleId>{607445E8-188E-4CC9-A57D-8A47C939FBA1}</a:tableStyleId>
              </a:tblPr>
              <a:tblGrid>
                <a:gridCol w="3173225"/>
                <a:gridCol w="3417175"/>
              </a:tblGrid>
              <a:tr h="371400">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solidFill>
                            <a:schemeClr val="dk1"/>
                          </a:solidFill>
                          <a:latin typeface="DM Sans"/>
                          <a:ea typeface="DM Sans"/>
                          <a:cs typeface="DM Sans"/>
                          <a:sym typeface="DM Sans"/>
                        </a:rPr>
                        <a:t>Province o</a:t>
                      </a:r>
                      <a:r>
                        <a:rPr lang="en-US" sz="1650">
                          <a:solidFill>
                            <a:schemeClr val="dk1"/>
                          </a:solidFill>
                          <a:latin typeface="DM Sans"/>
                          <a:ea typeface="DM Sans"/>
                          <a:cs typeface="DM Sans"/>
                          <a:sym typeface="DM Sans"/>
                        </a:rPr>
                        <a:t>u</a:t>
                      </a:r>
                      <a:r>
                        <a:rPr lang="en-US" sz="1650" u="none" cap="none" strike="noStrike">
                          <a:solidFill>
                            <a:schemeClr val="dk1"/>
                          </a:solidFill>
                          <a:latin typeface="DM Sans"/>
                          <a:ea typeface="DM Sans"/>
                          <a:cs typeface="DM Sans"/>
                          <a:sym typeface="DM Sans"/>
                        </a:rPr>
                        <a:t> Territo</a:t>
                      </a:r>
                      <a:r>
                        <a:rPr lang="en-US" sz="1650">
                          <a:solidFill>
                            <a:schemeClr val="dk1"/>
                          </a:solidFill>
                          <a:latin typeface="DM Sans"/>
                          <a:ea typeface="DM Sans"/>
                          <a:cs typeface="DM Sans"/>
                          <a:sym typeface="DM Sans"/>
                        </a:rPr>
                        <a:t>ire</a:t>
                      </a:r>
                      <a:endParaRPr sz="1650" u="none" cap="none" strike="noStrike">
                        <a:solidFill>
                          <a:schemeClr val="dk1"/>
                        </a:solidFill>
                        <a:latin typeface="DM Sans"/>
                        <a:ea typeface="DM Sans"/>
                        <a:cs typeface="DM Sans"/>
                        <a:sym typeface="DM Sans"/>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solidFill>
                            <a:schemeClr val="dk1"/>
                          </a:solidFill>
                          <a:latin typeface="DM Sans"/>
                          <a:ea typeface="DM Sans"/>
                          <a:cs typeface="DM Sans"/>
                          <a:sym typeface="DM Sans"/>
                        </a:rPr>
                        <a:t>N</a:t>
                      </a:r>
                      <a:r>
                        <a:rPr lang="en-US" sz="1650">
                          <a:solidFill>
                            <a:schemeClr val="dk1"/>
                          </a:solidFill>
                          <a:latin typeface="DM Sans"/>
                          <a:ea typeface="DM Sans"/>
                          <a:cs typeface="DM Sans"/>
                          <a:sym typeface="DM Sans"/>
                        </a:rPr>
                        <a:t>ombre de circonscriptions</a:t>
                      </a:r>
                      <a:endParaRPr sz="1650" u="none" cap="none" strike="noStrike">
                        <a:solidFill>
                          <a:schemeClr val="dk1"/>
                        </a:solidFill>
                        <a:latin typeface="DM Sans"/>
                        <a:ea typeface="DM Sans"/>
                        <a:cs typeface="DM Sans"/>
                        <a:sym typeface="DM Sans"/>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a:latin typeface="DM Sans Medium"/>
                          <a:ea typeface="DM Sans Medium"/>
                          <a:cs typeface="DM Sans Medium"/>
                          <a:sym typeface="DM Sans Medium"/>
                        </a:rPr>
                        <a:t>Colombie-Britannique</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4</a:t>
                      </a:r>
                      <a:r>
                        <a:rPr lang="en-US" sz="1650">
                          <a:latin typeface="DM Sans Medium"/>
                          <a:ea typeface="DM Sans Medium"/>
                          <a:cs typeface="DM Sans Medium"/>
                          <a:sym typeface="DM Sans Medium"/>
                        </a:rPr>
                        <a:t>3</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Alberta</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3</a:t>
                      </a:r>
                      <a:r>
                        <a:rPr lang="en-US" sz="1650">
                          <a:latin typeface="DM Sans Medium"/>
                          <a:ea typeface="DM Sans Medium"/>
                          <a:cs typeface="DM Sans Medium"/>
                          <a:sym typeface="DM Sans Medium"/>
                        </a:rPr>
                        <a:t>7</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Saskatchewan</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14</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Manitoba</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14</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Ontario</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12</a:t>
                      </a:r>
                      <a:r>
                        <a:rPr lang="en-US" sz="1650">
                          <a:latin typeface="DM Sans Medium"/>
                          <a:ea typeface="DM Sans Medium"/>
                          <a:cs typeface="DM Sans Medium"/>
                          <a:sym typeface="DM Sans Medium"/>
                        </a:rPr>
                        <a:t>2</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Qu</a:t>
                      </a:r>
                      <a:r>
                        <a:rPr lang="en-US" sz="1650">
                          <a:latin typeface="DM Sans Medium"/>
                          <a:ea typeface="DM Sans Medium"/>
                          <a:cs typeface="DM Sans Medium"/>
                          <a:sym typeface="DM Sans Medium"/>
                        </a:rPr>
                        <a:t>é</a:t>
                      </a:r>
                      <a:r>
                        <a:rPr lang="en-US" sz="1650" u="none" cap="none" strike="noStrike">
                          <a:latin typeface="DM Sans Medium"/>
                          <a:ea typeface="DM Sans Medium"/>
                          <a:cs typeface="DM Sans Medium"/>
                          <a:sym typeface="DM Sans Medium"/>
                        </a:rPr>
                        <a:t>bec</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78</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N</a:t>
                      </a:r>
                      <a:r>
                        <a:rPr lang="en-US" sz="1650">
                          <a:latin typeface="DM Sans Medium"/>
                          <a:ea typeface="DM Sans Medium"/>
                          <a:cs typeface="DM Sans Medium"/>
                          <a:sym typeface="DM Sans Medium"/>
                        </a:rPr>
                        <a:t>ouveau-</a:t>
                      </a:r>
                      <a:r>
                        <a:rPr lang="en-US" sz="1650" u="none" cap="none" strike="noStrike">
                          <a:latin typeface="DM Sans Medium"/>
                          <a:ea typeface="DM Sans Medium"/>
                          <a:cs typeface="DM Sans Medium"/>
                          <a:sym typeface="DM Sans Medium"/>
                        </a:rPr>
                        <a:t>Brunswick</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10</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a:latin typeface="DM Sans Medium"/>
                          <a:ea typeface="DM Sans Medium"/>
                          <a:cs typeface="DM Sans Medium"/>
                          <a:sym typeface="DM Sans Medium"/>
                        </a:rPr>
                        <a:t>île-du-Prince-Édouard</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4</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No</a:t>
                      </a:r>
                      <a:r>
                        <a:rPr lang="en-US" sz="1650">
                          <a:latin typeface="DM Sans Medium"/>
                          <a:ea typeface="DM Sans Medium"/>
                          <a:cs typeface="DM Sans Medium"/>
                          <a:sym typeface="DM Sans Medium"/>
                        </a:rPr>
                        <a:t>uvelle-Écosse</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11</a:t>
                      </a:r>
                      <a:endParaRPr sz="1650" u="none" cap="none" strike="noStrike">
                        <a:latin typeface="DM Sans Medium"/>
                        <a:ea typeface="DM Sans Medium"/>
                        <a:cs typeface="DM Sans Medium"/>
                        <a:sym typeface="DM Sans Medium"/>
                      </a:endParaRPr>
                    </a:p>
                  </a:txBody>
                  <a:tcPr marT="45725" marB="45725" marR="91450" marL="91450"/>
                </a:tc>
              </a:tr>
              <a:tr h="371400">
                <a:tc>
                  <a:txBody>
                    <a:bodyPr/>
                    <a:lstStyle/>
                    <a:p>
                      <a:pPr indent="0" lvl="0" marL="0" marR="0" rtl="0" algn="l">
                        <a:lnSpc>
                          <a:spcPct val="100000"/>
                        </a:lnSpc>
                        <a:spcBef>
                          <a:spcPts val="0"/>
                        </a:spcBef>
                        <a:spcAft>
                          <a:spcPts val="0"/>
                        </a:spcAft>
                        <a:buClr>
                          <a:srgbClr val="000000"/>
                        </a:buClr>
                        <a:buSzPts val="1750"/>
                        <a:buFont typeface="Arial"/>
                        <a:buNone/>
                      </a:pPr>
                      <a:r>
                        <a:rPr lang="en-US" sz="1650">
                          <a:latin typeface="DM Sans Medium"/>
                          <a:ea typeface="DM Sans Medium"/>
                          <a:cs typeface="DM Sans Medium"/>
                          <a:sym typeface="DM Sans Medium"/>
                        </a:rPr>
                        <a:t>Terre-Neuve-et-Labrador</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7</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Yukon</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a:latin typeface="DM Sans Medium"/>
                          <a:ea typeface="DM Sans Medium"/>
                          <a:cs typeface="DM Sans Medium"/>
                          <a:sym typeface="DM Sans Medium"/>
                        </a:rPr>
                        <a:t>Territoires du Nord-Ouest</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Nunavut</a:t>
                      </a:r>
                      <a:endParaRPr sz="1650" u="none" cap="none" strike="noStrike">
                        <a:latin typeface="DM Sans Medium"/>
                        <a:ea typeface="DM Sans Medium"/>
                        <a:cs typeface="DM Sans Medium"/>
                        <a:sym typeface="DM Sans Medium"/>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lang="en-US" sz="1650" u="none" cap="none" strike="noStrike">
                          <a:latin typeface="DM Sans Medium"/>
                          <a:ea typeface="DM Sans Medium"/>
                          <a:cs typeface="DM Sans Medium"/>
                          <a:sym typeface="DM Sans Medium"/>
                        </a:rPr>
                        <a:t>1</a:t>
                      </a:r>
                      <a:endParaRPr sz="1650" u="none" cap="none" strike="noStrike">
                        <a:latin typeface="DM Sans Medium"/>
                        <a:ea typeface="DM Sans Medium"/>
                        <a:cs typeface="DM Sans Medium"/>
                        <a:sym typeface="DM Sans Medium"/>
                      </a:endParaRPr>
                    </a:p>
                  </a:txBody>
                  <a:tcPr marT="45725" marB="45725" marR="91450" marL="91450"/>
                </a:tc>
              </a:tr>
              <a:tr h="346525">
                <a:tc>
                  <a:txBody>
                    <a:bodyPr/>
                    <a:lstStyle/>
                    <a:p>
                      <a:pPr indent="0" lvl="0" marL="0" marR="0" rtl="0" algn="l">
                        <a:lnSpc>
                          <a:spcPct val="100000"/>
                        </a:lnSpc>
                        <a:spcBef>
                          <a:spcPts val="0"/>
                        </a:spcBef>
                        <a:spcAft>
                          <a:spcPts val="0"/>
                        </a:spcAft>
                        <a:buClr>
                          <a:srgbClr val="000000"/>
                        </a:buClr>
                        <a:buSzPts val="1750"/>
                        <a:buFont typeface="Arial"/>
                        <a:buNone/>
                      </a:pPr>
                      <a:r>
                        <a:rPr b="1" lang="en-US" sz="1650" u="none" cap="none" strike="noStrike">
                          <a:latin typeface="DM Sans"/>
                          <a:ea typeface="DM Sans"/>
                          <a:cs typeface="DM Sans"/>
                          <a:sym typeface="DM Sans"/>
                        </a:rPr>
                        <a:t>Total </a:t>
                      </a:r>
                      <a:endParaRPr b="1" sz="1650" u="none" cap="none" strike="noStrike">
                        <a:latin typeface="DM Sans"/>
                        <a:ea typeface="DM Sans"/>
                        <a:cs typeface="DM Sans"/>
                        <a:sym typeface="DM Sans"/>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750"/>
                        <a:buFont typeface="Arial"/>
                        <a:buNone/>
                      </a:pPr>
                      <a:r>
                        <a:rPr b="1" lang="en-US" sz="1650" u="none" cap="none" strike="noStrike">
                          <a:latin typeface="DM Sans"/>
                          <a:ea typeface="DM Sans"/>
                          <a:cs typeface="DM Sans"/>
                          <a:sym typeface="DM Sans"/>
                        </a:rPr>
                        <a:t>3</a:t>
                      </a:r>
                      <a:r>
                        <a:rPr b="1" lang="en-US" sz="1650">
                          <a:latin typeface="DM Sans"/>
                          <a:ea typeface="DM Sans"/>
                          <a:cs typeface="DM Sans"/>
                          <a:sym typeface="DM Sans"/>
                        </a:rPr>
                        <a:t>43</a:t>
                      </a:r>
                      <a:endParaRPr b="1" sz="1650" u="none" cap="none" strike="noStrike">
                        <a:latin typeface="DM Sans"/>
                        <a:ea typeface="DM Sans"/>
                        <a:cs typeface="DM Sans"/>
                        <a:sym typeface="DM Sans"/>
                      </a:endParaRPr>
                    </a:p>
                  </a:txBody>
                  <a:tcPr marT="45725" marB="45725" marR="91450" marL="914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459175" y="283724"/>
            <a:ext cx="7886700" cy="743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800">
                <a:latin typeface="DM Sans"/>
                <a:ea typeface="DM Sans"/>
                <a:cs typeface="DM Sans"/>
                <a:sym typeface="DM Sans"/>
              </a:rPr>
              <a:t>Que savez-vous?</a:t>
            </a:r>
            <a:endParaRPr sz="3800">
              <a:latin typeface="DM Sans"/>
              <a:ea typeface="DM Sans"/>
              <a:cs typeface="DM Sans"/>
              <a:sym typeface="DM Sans"/>
            </a:endParaRPr>
          </a:p>
        </p:txBody>
      </p:sp>
      <p:sp>
        <p:nvSpPr>
          <p:cNvPr id="172" name="Google Shape;172;p25"/>
          <p:cNvSpPr txBox="1"/>
          <p:nvPr>
            <p:ph idx="1" type="body"/>
          </p:nvPr>
        </p:nvSpPr>
        <p:spPr>
          <a:xfrm>
            <a:off x="459175" y="1585175"/>
            <a:ext cx="8272800" cy="47115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420"/>
              <a:buFont typeface="Arial"/>
              <a:buNone/>
            </a:pPr>
            <a:r>
              <a:rPr lang="en-US" sz="3020">
                <a:solidFill>
                  <a:schemeClr val="dk1"/>
                </a:solidFill>
                <a:latin typeface="DM Sans"/>
                <a:ea typeface="DM Sans"/>
                <a:cs typeface="DM Sans"/>
                <a:sym typeface="DM Sans"/>
              </a:rPr>
              <a:t>Comment un parti politique remporte-t-il les élections et forme-t-il le gouvernement</a:t>
            </a:r>
            <a:r>
              <a:rPr lang="en-US" sz="3020">
                <a:solidFill>
                  <a:schemeClr val="dk1"/>
                </a:solidFill>
                <a:latin typeface="DM Sans"/>
                <a:ea typeface="DM Sans"/>
                <a:cs typeface="DM Sans"/>
                <a:sym typeface="DM Sans"/>
              </a:rPr>
              <a:t>?</a:t>
            </a:r>
            <a:endParaRPr sz="2000">
              <a:solidFill>
                <a:schemeClr val="dk1"/>
              </a:solidFill>
            </a:endParaRPr>
          </a:p>
        </p:txBody>
      </p:sp>
      <p:pic>
        <p:nvPicPr>
          <p:cNvPr id="173" name="Google Shape;173;p25"/>
          <p:cNvPicPr preferRelativeResize="0"/>
          <p:nvPr/>
        </p:nvPicPr>
        <p:blipFill rotWithShape="1">
          <a:blip r:embed="rId3">
            <a:alphaModFix/>
          </a:blip>
          <a:srcRect b="-2969" l="0" r="0" t="2970"/>
          <a:stretch/>
        </p:blipFill>
        <p:spPr>
          <a:xfrm>
            <a:off x="1944088" y="2941100"/>
            <a:ext cx="4916874" cy="36876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0" y="101000"/>
            <a:ext cx="9965100" cy="992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420"/>
              <a:buFont typeface="Arial"/>
              <a:buNone/>
            </a:pPr>
            <a:r>
              <a:rPr lang="en-US" sz="3020">
                <a:latin typeface="DM Sans"/>
                <a:ea typeface="DM Sans"/>
                <a:cs typeface="DM Sans"/>
                <a:sym typeface="DM Sans"/>
              </a:rPr>
              <a:t>Comment un parti forme-t-il le gouvernement?</a:t>
            </a:r>
            <a:endParaRPr sz="3020">
              <a:latin typeface="DM Sans"/>
              <a:ea typeface="DM Sans"/>
              <a:cs typeface="DM Sans"/>
              <a:sym typeface="DM Sans"/>
            </a:endParaRPr>
          </a:p>
        </p:txBody>
      </p:sp>
      <p:sp>
        <p:nvSpPr>
          <p:cNvPr id="180" name="Google Shape;180;p26"/>
          <p:cNvSpPr txBox="1"/>
          <p:nvPr/>
        </p:nvSpPr>
        <p:spPr>
          <a:xfrm>
            <a:off x="128275" y="5673875"/>
            <a:ext cx="14013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6"/>
          <p:cNvSpPr txBox="1"/>
          <p:nvPr>
            <p:ph idx="1" type="body"/>
          </p:nvPr>
        </p:nvSpPr>
        <p:spPr>
          <a:xfrm>
            <a:off x="435600" y="1488725"/>
            <a:ext cx="8624100" cy="47115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2320">
                <a:solidFill>
                  <a:schemeClr val="dk1"/>
                </a:solidFill>
                <a:latin typeface="DM Sans"/>
                <a:ea typeface="DM Sans"/>
                <a:cs typeface="DM Sans"/>
                <a:sym typeface="DM Sans"/>
              </a:rPr>
              <a:t>Le parti politique qui fait élire </a:t>
            </a:r>
            <a:r>
              <a:rPr b="1" lang="en-US" sz="2320">
                <a:solidFill>
                  <a:schemeClr val="dk1"/>
                </a:solidFill>
                <a:latin typeface="DM Sans"/>
                <a:ea typeface="DM Sans"/>
                <a:cs typeface="DM Sans"/>
                <a:sym typeface="DM Sans"/>
              </a:rPr>
              <a:t>le plus grand nombre de personnes candidates</a:t>
            </a:r>
            <a:r>
              <a:rPr lang="en-US" sz="2320">
                <a:solidFill>
                  <a:schemeClr val="dk1"/>
                </a:solidFill>
                <a:latin typeface="DM Sans"/>
                <a:ea typeface="DM Sans"/>
                <a:cs typeface="DM Sans"/>
                <a:sym typeface="DM Sans"/>
              </a:rPr>
              <a:t> ou qui compte le plus grand nombre de sièges à la Chambre des communes forme le gouvernement.</a:t>
            </a:r>
            <a:endParaRPr sz="1300">
              <a:solidFill>
                <a:schemeClr val="dk1"/>
              </a:solidFill>
            </a:endParaRPr>
          </a:p>
        </p:txBody>
      </p:sp>
      <p:pic>
        <p:nvPicPr>
          <p:cNvPr id="182" name="Google Shape;182;p26" title="SmartSelect_20250408_124917_Brave.jpg"/>
          <p:cNvPicPr preferRelativeResize="0"/>
          <p:nvPr/>
        </p:nvPicPr>
        <p:blipFill>
          <a:blip r:embed="rId3">
            <a:alphaModFix/>
          </a:blip>
          <a:stretch>
            <a:fillRect/>
          </a:stretch>
        </p:blipFill>
        <p:spPr>
          <a:xfrm>
            <a:off x="1120263" y="3186300"/>
            <a:ext cx="7069624" cy="3358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459175" y="283724"/>
            <a:ext cx="7886700" cy="743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800">
                <a:latin typeface="DM Sans"/>
                <a:ea typeface="DM Sans"/>
                <a:cs typeface="DM Sans"/>
                <a:sym typeface="DM Sans"/>
              </a:rPr>
              <a:t>Que savez-vous</a:t>
            </a:r>
            <a:r>
              <a:rPr lang="en-US" sz="3800">
                <a:latin typeface="DM Sans"/>
                <a:ea typeface="DM Sans"/>
                <a:cs typeface="DM Sans"/>
                <a:sym typeface="DM Sans"/>
              </a:rPr>
              <a:t>?</a:t>
            </a:r>
            <a:endParaRPr sz="3800">
              <a:latin typeface="DM Sans"/>
              <a:ea typeface="DM Sans"/>
              <a:cs typeface="DM Sans"/>
              <a:sym typeface="DM Sans"/>
            </a:endParaRPr>
          </a:p>
        </p:txBody>
      </p:sp>
      <p:sp>
        <p:nvSpPr>
          <p:cNvPr id="189" name="Google Shape;189;p27"/>
          <p:cNvSpPr txBox="1"/>
          <p:nvPr>
            <p:ph idx="1" type="body"/>
          </p:nvPr>
        </p:nvSpPr>
        <p:spPr>
          <a:xfrm>
            <a:off x="459175" y="1585175"/>
            <a:ext cx="8272800" cy="47115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3020">
                <a:solidFill>
                  <a:schemeClr val="dk1"/>
                </a:solidFill>
                <a:latin typeface="DM Sans"/>
                <a:ea typeface="DM Sans"/>
                <a:cs typeface="DM Sans"/>
                <a:sym typeface="DM Sans"/>
              </a:rPr>
              <a:t>Comment la première ministre ou le premier ministre est choisi</a:t>
            </a:r>
            <a:r>
              <a:rPr lang="en-US" sz="3020">
                <a:solidFill>
                  <a:schemeClr val="dk1"/>
                </a:solidFill>
                <a:latin typeface="DM Sans"/>
                <a:ea typeface="DM Sans"/>
                <a:cs typeface="DM Sans"/>
                <a:sym typeface="DM Sans"/>
              </a:rPr>
              <a:t>?</a:t>
            </a:r>
            <a:endParaRPr sz="2000">
              <a:solidFill>
                <a:schemeClr val="dk1"/>
              </a:solidFill>
            </a:endParaRPr>
          </a:p>
        </p:txBody>
      </p:sp>
      <p:pic>
        <p:nvPicPr>
          <p:cNvPr id="190" name="Google Shape;190;p27"/>
          <p:cNvPicPr preferRelativeResize="0"/>
          <p:nvPr/>
        </p:nvPicPr>
        <p:blipFill>
          <a:blip r:embed="rId3">
            <a:alphaModFix/>
          </a:blip>
          <a:stretch>
            <a:fillRect/>
          </a:stretch>
        </p:blipFill>
        <p:spPr>
          <a:xfrm>
            <a:off x="2813405" y="2679305"/>
            <a:ext cx="3002500" cy="3002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288175" y="185300"/>
            <a:ext cx="8202600" cy="83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a:buNone/>
            </a:pPr>
            <a:r>
              <a:rPr lang="en-US" sz="3800">
                <a:solidFill>
                  <a:srgbClr val="FFFFFF"/>
                </a:solidFill>
                <a:latin typeface="DM Sans"/>
                <a:ea typeface="DM Sans"/>
                <a:cs typeface="DM Sans"/>
                <a:sym typeface="DM Sans"/>
              </a:rPr>
              <a:t>Qui devient premier ministre</a:t>
            </a:r>
            <a:r>
              <a:rPr lang="en-US" sz="3800">
                <a:latin typeface="DM Sans"/>
                <a:ea typeface="DM Sans"/>
                <a:cs typeface="DM Sans"/>
                <a:sym typeface="DM Sans"/>
              </a:rPr>
              <a:t>?</a:t>
            </a:r>
            <a:endParaRPr sz="3800">
              <a:latin typeface="DM Sans"/>
              <a:ea typeface="DM Sans"/>
              <a:cs typeface="DM Sans"/>
              <a:sym typeface="DM Sans"/>
            </a:endParaRPr>
          </a:p>
        </p:txBody>
      </p:sp>
      <p:sp>
        <p:nvSpPr>
          <p:cNvPr id="196" name="Google Shape;196;p28"/>
          <p:cNvSpPr txBox="1"/>
          <p:nvPr>
            <p:ph idx="1" type="body"/>
          </p:nvPr>
        </p:nvSpPr>
        <p:spPr>
          <a:xfrm>
            <a:off x="465900" y="1567350"/>
            <a:ext cx="4811100" cy="463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rgbClr val="3F3F3F"/>
              </a:buClr>
              <a:buSzPts val="2800"/>
              <a:buNone/>
            </a:pPr>
            <a:r>
              <a:rPr lang="en-US" sz="2200">
                <a:solidFill>
                  <a:schemeClr val="dk1"/>
                </a:solidFill>
                <a:latin typeface="DM Sans Medium"/>
                <a:ea typeface="DM Sans Medium"/>
                <a:cs typeface="DM Sans Medium"/>
                <a:sym typeface="DM Sans Medium"/>
              </a:rPr>
              <a:t>La ou le chef du parti qui remporte le plus grand nombre de sièges à la Chambre des communes devient généralement la première ministre ou le premier ministre.</a:t>
            </a:r>
            <a:endParaRPr sz="2200">
              <a:solidFill>
                <a:schemeClr val="dk1"/>
              </a:solidFill>
              <a:latin typeface="DM Sans Medium"/>
              <a:ea typeface="DM Sans Medium"/>
              <a:cs typeface="DM Sans Medium"/>
              <a:sym typeface="DM Sans Medium"/>
            </a:endParaRPr>
          </a:p>
          <a:p>
            <a:pPr indent="0" lvl="0" marL="0" rtl="0" algn="l">
              <a:lnSpc>
                <a:spcPct val="100000"/>
              </a:lnSpc>
              <a:spcBef>
                <a:spcPts val="1000"/>
              </a:spcBef>
              <a:spcAft>
                <a:spcPts val="0"/>
              </a:spcAft>
              <a:buClr>
                <a:srgbClr val="3F3F3F"/>
              </a:buClr>
              <a:buSzPts val="2800"/>
              <a:buNone/>
            </a:pPr>
            <a:r>
              <a:t/>
            </a:r>
            <a:endParaRPr sz="1100">
              <a:solidFill>
                <a:schemeClr val="dk1"/>
              </a:solidFill>
              <a:latin typeface="DM Sans Medium"/>
              <a:ea typeface="DM Sans Medium"/>
              <a:cs typeface="DM Sans Medium"/>
              <a:sym typeface="DM Sans Medium"/>
            </a:endParaRPr>
          </a:p>
          <a:p>
            <a:pPr indent="0" lvl="0" marL="0" rtl="0" algn="l">
              <a:lnSpc>
                <a:spcPct val="100000"/>
              </a:lnSpc>
              <a:spcBef>
                <a:spcPts val="1000"/>
              </a:spcBef>
              <a:spcAft>
                <a:spcPts val="0"/>
              </a:spcAft>
              <a:buClr>
                <a:srgbClr val="3F3F3F"/>
              </a:buClr>
              <a:buSzPts val="2800"/>
              <a:buNone/>
            </a:pPr>
            <a:r>
              <a:rPr lang="en-US" sz="2200">
                <a:solidFill>
                  <a:schemeClr val="dk1"/>
                </a:solidFill>
                <a:latin typeface="DM Sans Medium"/>
                <a:ea typeface="DM Sans Medium"/>
                <a:cs typeface="DM Sans Medium"/>
                <a:sym typeface="DM Sans Medium"/>
              </a:rPr>
              <a:t>Lors des élections de 2021, le Parti libéral du Canada a remporté le plus grand nombre de sièges.</a:t>
            </a:r>
            <a:endParaRPr sz="2200">
              <a:solidFill>
                <a:schemeClr val="dk1"/>
              </a:solidFill>
              <a:latin typeface="DM Sans Medium"/>
              <a:ea typeface="DM Sans Medium"/>
              <a:cs typeface="DM Sans Medium"/>
              <a:sym typeface="DM Sans Medium"/>
            </a:endParaRPr>
          </a:p>
          <a:p>
            <a:pPr indent="0" lvl="0" marL="0" rtl="0" algn="l">
              <a:lnSpc>
                <a:spcPct val="100000"/>
              </a:lnSpc>
              <a:spcBef>
                <a:spcPts val="1000"/>
              </a:spcBef>
              <a:spcAft>
                <a:spcPts val="0"/>
              </a:spcAft>
              <a:buClr>
                <a:srgbClr val="3F3F3F"/>
              </a:buClr>
              <a:buSzPts val="2800"/>
              <a:buNone/>
            </a:pPr>
            <a:r>
              <a:t/>
            </a:r>
            <a:endParaRPr sz="1100">
              <a:solidFill>
                <a:schemeClr val="dk1"/>
              </a:solidFill>
              <a:latin typeface="DM Sans Medium"/>
              <a:ea typeface="DM Sans Medium"/>
              <a:cs typeface="DM Sans Medium"/>
              <a:sym typeface="DM Sans Medium"/>
            </a:endParaRPr>
          </a:p>
          <a:p>
            <a:pPr indent="0" lvl="0" marL="0" rtl="0" algn="l">
              <a:lnSpc>
                <a:spcPct val="100000"/>
              </a:lnSpc>
              <a:spcBef>
                <a:spcPts val="1000"/>
              </a:spcBef>
              <a:spcAft>
                <a:spcPts val="0"/>
              </a:spcAft>
              <a:buClr>
                <a:srgbClr val="3F3F3F"/>
              </a:buClr>
              <a:buSzPts val="2800"/>
              <a:buNone/>
            </a:pPr>
            <a:r>
              <a:rPr lang="en-US" sz="2200">
                <a:solidFill>
                  <a:schemeClr val="dk1"/>
                </a:solidFill>
                <a:latin typeface="DM Sans Medium"/>
                <a:ea typeface="DM Sans Medium"/>
                <a:cs typeface="DM Sans Medium"/>
                <a:sym typeface="DM Sans Medium"/>
              </a:rPr>
              <a:t>Justin Trudeau était leur chef, et il a été notre premier ministre jusqu'en mars 2025.</a:t>
            </a:r>
            <a:endParaRPr sz="2200">
              <a:solidFill>
                <a:schemeClr val="dk1"/>
              </a:solidFill>
              <a:latin typeface="DM Sans Medium"/>
              <a:ea typeface="DM Sans Medium"/>
              <a:cs typeface="DM Sans Medium"/>
              <a:sym typeface="DM Sans Medium"/>
            </a:endParaRPr>
          </a:p>
        </p:txBody>
      </p:sp>
      <p:sp>
        <p:nvSpPr>
          <p:cNvPr id="197" name="Google Shape;197;p28"/>
          <p:cNvSpPr txBox="1"/>
          <p:nvPr/>
        </p:nvSpPr>
        <p:spPr>
          <a:xfrm>
            <a:off x="5277075" y="1317950"/>
            <a:ext cx="3866700" cy="523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a:solidFill>
                  <a:schemeClr val="dk1"/>
                </a:solidFill>
                <a:latin typeface="DM Sans SemiBold"/>
                <a:ea typeface="DM Sans SemiBold"/>
                <a:cs typeface="DM Sans SemiBold"/>
                <a:sym typeface="DM Sans SemiBold"/>
              </a:rPr>
              <a:t>Résultats des élections fédérales de 2021</a:t>
            </a:r>
            <a:endParaRPr i="1">
              <a:solidFill>
                <a:schemeClr val="dk1"/>
              </a:solidFill>
              <a:latin typeface="DM Sans SemiBold"/>
              <a:ea typeface="DM Sans SemiBold"/>
              <a:cs typeface="DM Sans SemiBold"/>
              <a:sym typeface="DM Sans SemiBold"/>
            </a:endParaRPr>
          </a:p>
          <a:p>
            <a:pPr indent="0" lvl="0" marL="0" marR="0" rtl="0" algn="l">
              <a:lnSpc>
                <a:spcPct val="100000"/>
              </a:lnSpc>
              <a:spcBef>
                <a:spcPts val="0"/>
              </a:spcBef>
              <a:spcAft>
                <a:spcPts val="0"/>
              </a:spcAft>
              <a:buNone/>
            </a:pPr>
            <a:r>
              <a:t/>
            </a:r>
            <a:endParaRPr i="1">
              <a:latin typeface="DM Sans SemiBold"/>
              <a:ea typeface="DM Sans SemiBold"/>
              <a:cs typeface="DM Sans SemiBold"/>
              <a:sym typeface="DM Sans SemiBold"/>
            </a:endParaRPr>
          </a:p>
        </p:txBody>
      </p:sp>
      <p:pic>
        <p:nvPicPr>
          <p:cNvPr id="198" name="Google Shape;198;p28" title="Capture d’écran 2025-04-07 111942.png"/>
          <p:cNvPicPr preferRelativeResize="0"/>
          <p:nvPr/>
        </p:nvPicPr>
        <p:blipFill>
          <a:blip r:embed="rId3">
            <a:alphaModFix/>
          </a:blip>
          <a:stretch>
            <a:fillRect/>
          </a:stretch>
        </p:blipFill>
        <p:spPr>
          <a:xfrm>
            <a:off x="5885238" y="1687825"/>
            <a:ext cx="2422912" cy="5079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idx="1" type="body"/>
          </p:nvPr>
        </p:nvSpPr>
        <p:spPr>
          <a:xfrm>
            <a:off x="457199" y="1501200"/>
            <a:ext cx="8077200" cy="2514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solidFill>
                  <a:schemeClr val="dk1"/>
                </a:solidFill>
                <a:latin typeface="DM Sans Medium"/>
                <a:ea typeface="DM Sans Medium"/>
                <a:cs typeface="DM Sans Medium"/>
                <a:sym typeface="DM Sans Medium"/>
              </a:rPr>
              <a:t>Consultez </a:t>
            </a:r>
            <a:r>
              <a:rPr lang="en-US" sz="2400" u="sng">
                <a:solidFill>
                  <a:schemeClr val="hlink"/>
                </a:solidFill>
                <a:latin typeface="DM Sans Medium"/>
                <a:ea typeface="DM Sans Medium"/>
                <a:cs typeface="DM Sans Medium"/>
                <a:sym typeface="DM Sans Medium"/>
                <a:hlinkClick r:id="rId3"/>
              </a:rPr>
              <a:t>www.elections.ca</a:t>
            </a:r>
            <a:r>
              <a:rPr lang="en-US" sz="2400">
                <a:solidFill>
                  <a:schemeClr val="dk1"/>
                </a:solidFill>
                <a:latin typeface="DM Sans Medium"/>
                <a:ea typeface="DM Sans Medium"/>
                <a:cs typeface="DM Sans Medium"/>
                <a:sym typeface="DM Sans Medium"/>
              </a:rPr>
              <a:t> (« Renseignements pour les électeurs »)</a:t>
            </a:r>
            <a:endParaRPr sz="2400">
              <a:solidFill>
                <a:schemeClr val="lt1"/>
              </a:solidFill>
              <a:latin typeface="DM Sans Medium"/>
              <a:ea typeface="DM Sans Medium"/>
              <a:cs typeface="DM Sans Medium"/>
              <a:sym typeface="DM Sans Medium"/>
            </a:endParaRPr>
          </a:p>
          <a:p>
            <a:pPr indent="-50800" lvl="0" marL="228600" rtl="0" algn="l">
              <a:lnSpc>
                <a:spcPct val="90000"/>
              </a:lnSpc>
              <a:spcBef>
                <a:spcPts val="1000"/>
              </a:spcBef>
              <a:spcAft>
                <a:spcPts val="0"/>
              </a:spcAft>
              <a:buClr>
                <a:srgbClr val="3F3F3F"/>
              </a:buClr>
              <a:buSzPts val="2800"/>
              <a:buNone/>
            </a:pPr>
            <a:r>
              <a:t/>
            </a:r>
            <a:endParaRPr sz="2800">
              <a:solidFill>
                <a:schemeClr val="lt1"/>
              </a:solidFill>
              <a:latin typeface="Calibri"/>
              <a:ea typeface="Calibri"/>
              <a:cs typeface="Calibri"/>
              <a:sym typeface="Calibri"/>
            </a:endParaRPr>
          </a:p>
          <a:p>
            <a:pPr indent="0" lvl="0" marL="0" rtl="0" algn="l">
              <a:lnSpc>
                <a:spcPct val="90000"/>
              </a:lnSpc>
              <a:spcBef>
                <a:spcPts val="1000"/>
              </a:spcBef>
              <a:spcAft>
                <a:spcPts val="0"/>
              </a:spcAft>
              <a:buClr>
                <a:srgbClr val="3F3F3F"/>
              </a:buClr>
              <a:buSzPts val="1500"/>
              <a:buFont typeface="Arial"/>
              <a:buNone/>
            </a:pPr>
            <a:r>
              <a:t/>
            </a:r>
            <a:endParaRPr sz="1500">
              <a:solidFill>
                <a:schemeClr val="lt1"/>
              </a:solidFill>
              <a:latin typeface="Calibri"/>
              <a:ea typeface="Calibri"/>
              <a:cs typeface="Calibri"/>
              <a:sym typeface="Calibri"/>
            </a:endParaRPr>
          </a:p>
        </p:txBody>
      </p:sp>
      <p:sp>
        <p:nvSpPr>
          <p:cNvPr id="205" name="Google Shape;205;p29"/>
          <p:cNvSpPr txBox="1"/>
          <p:nvPr/>
        </p:nvSpPr>
        <p:spPr>
          <a:xfrm>
            <a:off x="152400" y="5562600"/>
            <a:ext cx="1828800" cy="1219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p29"/>
          <p:cNvSpPr txBox="1"/>
          <p:nvPr/>
        </p:nvSpPr>
        <p:spPr>
          <a:xfrm>
            <a:off x="186150" y="0"/>
            <a:ext cx="8771700" cy="1143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3800"/>
              <a:buFont typeface="Arial"/>
              <a:buNone/>
            </a:pPr>
            <a:r>
              <a:rPr b="1" lang="en-US" sz="3800">
                <a:solidFill>
                  <a:schemeClr val="lt1"/>
                </a:solidFill>
                <a:latin typeface="DM Sans"/>
                <a:ea typeface="DM Sans"/>
                <a:cs typeface="DM Sans"/>
                <a:sym typeface="DM Sans"/>
              </a:rPr>
              <a:t>Dans quelle circonscription suis-je?</a:t>
            </a:r>
            <a:endParaRPr b="1" i="0" sz="3800" u="none" cap="none" strike="noStrike">
              <a:solidFill>
                <a:schemeClr val="lt1"/>
              </a:solidFill>
              <a:latin typeface="DM Sans"/>
              <a:ea typeface="DM Sans"/>
              <a:cs typeface="DM Sans"/>
              <a:sym typeface="DM Sans"/>
            </a:endParaRPr>
          </a:p>
        </p:txBody>
      </p:sp>
      <p:pic>
        <p:nvPicPr>
          <p:cNvPr id="207" name="Google Shape;207;p29" title="Capture d’écran 2025-04-08 131005.png"/>
          <p:cNvPicPr preferRelativeResize="0"/>
          <p:nvPr/>
        </p:nvPicPr>
        <p:blipFill>
          <a:blip r:embed="rId4">
            <a:alphaModFix/>
          </a:blip>
          <a:stretch>
            <a:fillRect/>
          </a:stretch>
        </p:blipFill>
        <p:spPr>
          <a:xfrm>
            <a:off x="76200" y="2388150"/>
            <a:ext cx="8991602" cy="40517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p:nvPr/>
        </p:nvSpPr>
        <p:spPr>
          <a:xfrm>
            <a:off x="392450" y="276150"/>
            <a:ext cx="7953300" cy="67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1" lang="en-US" sz="3800">
                <a:solidFill>
                  <a:srgbClr val="FFFFFF"/>
                </a:solidFill>
                <a:latin typeface="DM Sans"/>
                <a:ea typeface="DM Sans"/>
                <a:cs typeface="DM Sans"/>
                <a:sym typeface="DM Sans"/>
              </a:rPr>
              <a:t>Que savez-vous?</a:t>
            </a:r>
            <a:endParaRPr b="0" i="0" sz="3800" u="none" cap="none" strike="noStrike">
              <a:solidFill>
                <a:srgbClr val="000000"/>
              </a:solidFill>
              <a:latin typeface="DM Sans"/>
              <a:ea typeface="DM Sans"/>
              <a:cs typeface="DM Sans"/>
              <a:sym typeface="DM Sans"/>
            </a:endParaRPr>
          </a:p>
        </p:txBody>
      </p:sp>
      <p:sp>
        <p:nvSpPr>
          <p:cNvPr id="94" name="Google Shape;94;p15"/>
          <p:cNvSpPr txBox="1"/>
          <p:nvPr/>
        </p:nvSpPr>
        <p:spPr>
          <a:xfrm>
            <a:off x="468650" y="1413825"/>
            <a:ext cx="8571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DM Sans Medium"/>
                <a:ea typeface="DM Sans Medium"/>
                <a:cs typeface="DM Sans Medium"/>
                <a:sym typeface="DM Sans Medium"/>
              </a:rPr>
              <a:t>Comment élisons-nous les personnes</a:t>
            </a:r>
            <a:endParaRPr sz="3000">
              <a:latin typeface="DM Sans Medium"/>
              <a:ea typeface="DM Sans Medium"/>
              <a:cs typeface="DM Sans Medium"/>
              <a:sym typeface="DM Sans Medium"/>
            </a:endParaRPr>
          </a:p>
          <a:p>
            <a:pPr indent="0" lvl="0" marL="0" marR="0" rtl="0" algn="l">
              <a:lnSpc>
                <a:spcPct val="100000"/>
              </a:lnSpc>
              <a:spcBef>
                <a:spcPts val="0"/>
              </a:spcBef>
              <a:spcAft>
                <a:spcPts val="0"/>
              </a:spcAft>
              <a:buClr>
                <a:srgbClr val="000000"/>
              </a:buClr>
              <a:buSzPts val="3000"/>
              <a:buFont typeface="Arial"/>
              <a:buNone/>
            </a:pPr>
            <a:r>
              <a:rPr lang="en-US" sz="3000">
                <a:latin typeface="DM Sans Medium"/>
                <a:ea typeface="DM Sans Medium"/>
                <a:cs typeface="DM Sans Medium"/>
                <a:sym typeface="DM Sans Medium"/>
              </a:rPr>
              <a:t>candidates aux élections fédérales?</a:t>
            </a:r>
            <a:endParaRPr sz="3000">
              <a:latin typeface="DM Sans Medium"/>
              <a:ea typeface="DM Sans Medium"/>
              <a:cs typeface="DM Sans Medium"/>
              <a:sym typeface="DM Sans Medium"/>
            </a:endParaRPr>
          </a:p>
        </p:txBody>
      </p:sp>
      <p:sp>
        <p:nvSpPr>
          <p:cNvPr id="95" name="Google Shape;95;p15"/>
          <p:cNvSpPr txBox="1"/>
          <p:nvPr/>
        </p:nvSpPr>
        <p:spPr>
          <a:xfrm>
            <a:off x="128275" y="5723225"/>
            <a:ext cx="1845300" cy="1046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 name="Google Shape;96;p15"/>
          <p:cNvPicPr preferRelativeResize="0"/>
          <p:nvPr/>
        </p:nvPicPr>
        <p:blipFill rotWithShape="1">
          <a:blip r:embed="rId3">
            <a:alphaModFix/>
          </a:blip>
          <a:srcRect b="0" l="0" r="0" t="0"/>
          <a:stretch/>
        </p:blipFill>
        <p:spPr>
          <a:xfrm>
            <a:off x="971789" y="2697375"/>
            <a:ext cx="6836335" cy="3533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289075" y="84125"/>
            <a:ext cx="87033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Arial"/>
              <a:buNone/>
            </a:pPr>
            <a:r>
              <a:rPr lang="en-US">
                <a:latin typeface="DM Sans"/>
                <a:ea typeface="DM Sans"/>
                <a:cs typeface="DM Sans"/>
                <a:sym typeface="DM Sans"/>
              </a:rPr>
              <a:t>Que signifie participer à une élection?</a:t>
            </a:r>
            <a:endParaRPr>
              <a:solidFill>
                <a:schemeClr val="lt1"/>
              </a:solidFill>
              <a:latin typeface="DM Sans"/>
              <a:ea typeface="DM Sans"/>
              <a:cs typeface="DM Sans"/>
              <a:sym typeface="DM Sans"/>
            </a:endParaRPr>
          </a:p>
        </p:txBody>
      </p:sp>
      <p:sp>
        <p:nvSpPr>
          <p:cNvPr id="103" name="Google Shape;103;p16"/>
          <p:cNvSpPr txBox="1"/>
          <p:nvPr>
            <p:ph idx="1" type="body"/>
          </p:nvPr>
        </p:nvSpPr>
        <p:spPr>
          <a:xfrm>
            <a:off x="357825" y="1471300"/>
            <a:ext cx="8229600" cy="45261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Clr>
                <a:schemeClr val="dk1"/>
              </a:buClr>
              <a:buSzPts val="2200"/>
              <a:buFont typeface="DM Sans Medium"/>
              <a:buChar char="•"/>
            </a:pPr>
            <a:r>
              <a:rPr lang="en-US" sz="2200">
                <a:solidFill>
                  <a:schemeClr val="dk1"/>
                </a:solidFill>
                <a:latin typeface="DM Sans Medium"/>
                <a:ea typeface="DM Sans Medium"/>
                <a:cs typeface="DM Sans Medium"/>
                <a:sym typeface="DM Sans Medium"/>
              </a:rPr>
              <a:t>Une personne qui souhaite être élue est appelée candidate ou candidat.</a:t>
            </a:r>
            <a:endParaRPr sz="2200">
              <a:solidFill>
                <a:schemeClr val="dk1"/>
              </a:solidFill>
              <a:latin typeface="DM Sans Medium"/>
              <a:ea typeface="DM Sans Medium"/>
              <a:cs typeface="DM Sans Medium"/>
              <a:sym typeface="DM Sans Medium"/>
            </a:endParaRPr>
          </a:p>
          <a:p>
            <a:pPr indent="-368300" lvl="0" marL="457200" rtl="0" algn="l">
              <a:lnSpc>
                <a:spcPct val="100000"/>
              </a:lnSpc>
              <a:spcBef>
                <a:spcPts val="1000"/>
              </a:spcBef>
              <a:spcAft>
                <a:spcPts val="0"/>
              </a:spcAft>
              <a:buClr>
                <a:schemeClr val="dk1"/>
              </a:buClr>
              <a:buSzPts val="2200"/>
              <a:buFont typeface="DM Sans Medium"/>
              <a:buChar char="•"/>
            </a:pPr>
            <a:r>
              <a:rPr lang="en-US" sz="2200">
                <a:solidFill>
                  <a:schemeClr val="dk1"/>
                </a:solidFill>
                <a:latin typeface="DM Sans Medium"/>
                <a:ea typeface="DM Sans Medium"/>
                <a:cs typeface="DM Sans Medium"/>
                <a:sym typeface="DM Sans Medium"/>
              </a:rPr>
              <a:t>La plupart des personnes candidates se présentent sous la bannière d’un parti politique (un groupe partageant les mêmes idées et croyances).</a:t>
            </a:r>
            <a:endParaRPr sz="2200">
              <a:solidFill>
                <a:schemeClr val="dk1"/>
              </a:solidFill>
              <a:latin typeface="DM Sans Medium"/>
              <a:ea typeface="DM Sans Medium"/>
              <a:cs typeface="DM Sans Medium"/>
              <a:sym typeface="DM Sans Medium"/>
            </a:endParaRPr>
          </a:p>
          <a:p>
            <a:pPr indent="-368300" lvl="0" marL="457200" rtl="0" algn="l">
              <a:lnSpc>
                <a:spcPct val="100000"/>
              </a:lnSpc>
              <a:spcBef>
                <a:spcPts val="1000"/>
              </a:spcBef>
              <a:spcAft>
                <a:spcPts val="1000"/>
              </a:spcAft>
              <a:buClr>
                <a:schemeClr val="dk1"/>
              </a:buClr>
              <a:buSzPts val="2200"/>
              <a:buFont typeface="DM Sans Medium"/>
              <a:buChar char="•"/>
            </a:pPr>
            <a:r>
              <a:rPr lang="en-US" sz="2200">
                <a:solidFill>
                  <a:schemeClr val="dk1"/>
                </a:solidFill>
                <a:latin typeface="DM Sans Medium"/>
                <a:ea typeface="DM Sans Medium"/>
                <a:cs typeface="DM Sans Medium"/>
                <a:sym typeface="DM Sans Medium"/>
              </a:rPr>
              <a:t>Une personne candidate qui n’est pas membre d’un parti est appelée une indépendante ou un indépendant.</a:t>
            </a:r>
            <a:endParaRPr sz="2200">
              <a:solidFill>
                <a:schemeClr val="dk1"/>
              </a:solidFill>
              <a:latin typeface="DM Sans Medium"/>
              <a:ea typeface="DM Sans Medium"/>
              <a:cs typeface="DM Sans Medium"/>
              <a:sym typeface="DM Sans Medium"/>
            </a:endParaRPr>
          </a:p>
        </p:txBody>
      </p:sp>
      <p:sp>
        <p:nvSpPr>
          <p:cNvPr descr="Image result for election campaigns canada" id="104" name="Google Shape;104;p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05" name="Google Shape;105;p16" title="629727.jpg"/>
          <p:cNvPicPr preferRelativeResize="0"/>
          <p:nvPr/>
        </p:nvPicPr>
        <p:blipFill>
          <a:blip r:embed="rId3">
            <a:alphaModFix/>
          </a:blip>
          <a:stretch>
            <a:fillRect/>
          </a:stretch>
        </p:blipFill>
        <p:spPr>
          <a:xfrm>
            <a:off x="2593275" y="4244675"/>
            <a:ext cx="3758677" cy="2405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p:nvPr/>
        </p:nvSpPr>
        <p:spPr>
          <a:xfrm>
            <a:off x="392450" y="276150"/>
            <a:ext cx="8490600" cy="67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1" lang="en-US" sz="3600">
                <a:solidFill>
                  <a:srgbClr val="FFFFFF"/>
                </a:solidFill>
                <a:latin typeface="DM Sans"/>
                <a:ea typeface="DM Sans"/>
                <a:cs typeface="DM Sans"/>
                <a:sym typeface="DM Sans"/>
              </a:rPr>
              <a:t>Qui organise les élections fédérales</a:t>
            </a:r>
            <a:r>
              <a:rPr b="1" i="0" lang="en-US" sz="3600" u="none" cap="none" strike="noStrike">
                <a:solidFill>
                  <a:srgbClr val="FFFFFF"/>
                </a:solidFill>
                <a:latin typeface="DM Sans"/>
                <a:ea typeface="DM Sans"/>
                <a:cs typeface="DM Sans"/>
                <a:sym typeface="DM Sans"/>
              </a:rPr>
              <a:t>?</a:t>
            </a:r>
            <a:endParaRPr b="0" i="0" sz="3600" u="none" cap="none" strike="noStrike">
              <a:solidFill>
                <a:srgbClr val="000000"/>
              </a:solidFill>
              <a:latin typeface="DM Sans"/>
              <a:ea typeface="DM Sans"/>
              <a:cs typeface="DM Sans"/>
              <a:sym typeface="DM Sans"/>
            </a:endParaRPr>
          </a:p>
        </p:txBody>
      </p:sp>
      <p:sp>
        <p:nvSpPr>
          <p:cNvPr id="111" name="Google Shape;111;p17"/>
          <p:cNvSpPr txBox="1"/>
          <p:nvPr/>
        </p:nvSpPr>
        <p:spPr>
          <a:xfrm>
            <a:off x="434250" y="1441600"/>
            <a:ext cx="8347500" cy="20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DM Sans"/>
                <a:ea typeface="DM Sans"/>
                <a:cs typeface="DM Sans"/>
                <a:sym typeface="DM Sans"/>
              </a:rPr>
              <a:t>Élections Canada</a:t>
            </a:r>
            <a:r>
              <a:rPr lang="en-US" sz="2400">
                <a:solidFill>
                  <a:schemeClr val="dk1"/>
                </a:solidFill>
                <a:latin typeface="DM Sans Medium"/>
                <a:ea typeface="DM Sans Medium"/>
                <a:cs typeface="DM Sans Medium"/>
                <a:sym typeface="DM Sans Medium"/>
              </a:rPr>
              <a:t> est l’organisme chargé d’organiser</a:t>
            </a:r>
            <a:endParaRPr sz="2400">
              <a:solidFill>
                <a:schemeClr val="dk1"/>
              </a:solidFill>
              <a:latin typeface="DM Sans Medium"/>
              <a:ea typeface="DM Sans Medium"/>
              <a:cs typeface="DM Sans Medium"/>
              <a:sym typeface="DM Sans Medium"/>
            </a:endParaRPr>
          </a:p>
          <a:p>
            <a:pPr indent="0" lvl="0" marL="0" rtl="0" algn="l">
              <a:spcBef>
                <a:spcPts val="0"/>
              </a:spcBef>
              <a:spcAft>
                <a:spcPts val="0"/>
              </a:spcAft>
              <a:buNone/>
            </a:pPr>
            <a:r>
              <a:rPr lang="en-US" sz="2400">
                <a:solidFill>
                  <a:schemeClr val="dk1"/>
                </a:solidFill>
                <a:latin typeface="DM Sans Medium"/>
                <a:ea typeface="DM Sans Medium"/>
                <a:cs typeface="DM Sans Medium"/>
                <a:sym typeface="DM Sans Medium"/>
              </a:rPr>
              <a:t>les élections fédérales au Canada.</a:t>
            </a:r>
            <a:endParaRPr sz="2400">
              <a:solidFill>
                <a:schemeClr val="dk1"/>
              </a:solidFill>
              <a:latin typeface="DM Sans Medium"/>
              <a:ea typeface="DM Sans Medium"/>
              <a:cs typeface="DM Sans Medium"/>
              <a:sym typeface="DM Sans Medium"/>
            </a:endParaRPr>
          </a:p>
          <a:p>
            <a:pPr indent="0" lvl="0" marL="0" rtl="0" algn="l">
              <a:spcBef>
                <a:spcPts val="0"/>
              </a:spcBef>
              <a:spcAft>
                <a:spcPts val="0"/>
              </a:spcAft>
              <a:buNone/>
            </a:pPr>
            <a:r>
              <a:t/>
            </a:r>
            <a:endParaRPr sz="2400">
              <a:solidFill>
                <a:schemeClr val="dk1"/>
              </a:solidFill>
              <a:latin typeface="DM Sans Medium"/>
              <a:ea typeface="DM Sans Medium"/>
              <a:cs typeface="DM Sans Medium"/>
              <a:sym typeface="DM Sans Medium"/>
            </a:endParaRPr>
          </a:p>
          <a:p>
            <a:pPr indent="0" lvl="0" marL="0" rtl="0" algn="l">
              <a:spcBef>
                <a:spcPts val="0"/>
              </a:spcBef>
              <a:spcAft>
                <a:spcPts val="0"/>
              </a:spcAft>
              <a:buNone/>
            </a:pPr>
            <a:r>
              <a:rPr lang="en-US" sz="2400">
                <a:solidFill>
                  <a:schemeClr val="dk1"/>
                </a:solidFill>
                <a:latin typeface="DM Sans Medium"/>
                <a:ea typeface="DM Sans Medium"/>
                <a:cs typeface="DM Sans Medium"/>
                <a:sym typeface="DM Sans Medium"/>
              </a:rPr>
              <a:t>Leur rôle est de s’assurer que les élections sont équitables et que tout se passe bien.</a:t>
            </a:r>
            <a:endParaRPr sz="2400">
              <a:solidFill>
                <a:schemeClr val="dk1"/>
              </a:solidFill>
              <a:latin typeface="DM Sans Medium"/>
              <a:ea typeface="DM Sans Medium"/>
              <a:cs typeface="DM Sans Medium"/>
              <a:sym typeface="DM Sans Medium"/>
            </a:endParaRPr>
          </a:p>
          <a:p>
            <a:pPr indent="0" lvl="0" marL="0" rtl="0" algn="l">
              <a:spcBef>
                <a:spcPts val="0"/>
              </a:spcBef>
              <a:spcAft>
                <a:spcPts val="0"/>
              </a:spcAft>
              <a:buNone/>
            </a:pPr>
            <a:r>
              <a:t/>
            </a:r>
            <a:endParaRPr sz="2400">
              <a:solidFill>
                <a:schemeClr val="dk1"/>
              </a:solidFill>
              <a:latin typeface="DM Sans Medium"/>
              <a:ea typeface="DM Sans Medium"/>
              <a:cs typeface="DM Sans Medium"/>
              <a:sym typeface="DM Sans Medium"/>
            </a:endParaRPr>
          </a:p>
        </p:txBody>
      </p:sp>
      <p:pic>
        <p:nvPicPr>
          <p:cNvPr id="112" name="Google Shape;112;p17"/>
          <p:cNvPicPr preferRelativeResize="0"/>
          <p:nvPr/>
        </p:nvPicPr>
        <p:blipFill>
          <a:blip r:embed="rId3">
            <a:alphaModFix/>
          </a:blip>
          <a:stretch>
            <a:fillRect/>
          </a:stretch>
        </p:blipFill>
        <p:spPr>
          <a:xfrm>
            <a:off x="4805050" y="3623613"/>
            <a:ext cx="3714850" cy="2588750"/>
          </a:xfrm>
          <a:prstGeom prst="rect">
            <a:avLst/>
          </a:prstGeom>
          <a:noFill/>
          <a:ln>
            <a:noFill/>
          </a:ln>
        </p:spPr>
      </p:pic>
      <p:pic>
        <p:nvPicPr>
          <p:cNvPr id="113" name="Google Shape;113;p17"/>
          <p:cNvPicPr preferRelativeResize="0"/>
          <p:nvPr/>
        </p:nvPicPr>
        <p:blipFill>
          <a:blip r:embed="rId4">
            <a:alphaModFix/>
          </a:blip>
          <a:stretch>
            <a:fillRect/>
          </a:stretch>
        </p:blipFill>
        <p:spPr>
          <a:xfrm>
            <a:off x="548200" y="4208325"/>
            <a:ext cx="3595150" cy="102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145800" y="76200"/>
            <a:ext cx="88524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lang="en-US" sz="3800">
                <a:latin typeface="DM Sans"/>
                <a:ea typeface="DM Sans"/>
                <a:cs typeface="DM Sans"/>
                <a:sym typeface="DM Sans"/>
              </a:rPr>
              <a:t>Qu’est-ce qu’un système électoral</a:t>
            </a:r>
            <a:r>
              <a:rPr lang="en-US" sz="3800">
                <a:solidFill>
                  <a:schemeClr val="lt1"/>
                </a:solidFill>
                <a:latin typeface="DM Sans"/>
                <a:ea typeface="DM Sans"/>
                <a:cs typeface="DM Sans"/>
                <a:sym typeface="DM Sans"/>
              </a:rPr>
              <a:t>?</a:t>
            </a:r>
            <a:endParaRPr sz="3800">
              <a:latin typeface="DM Sans"/>
              <a:ea typeface="DM Sans"/>
              <a:cs typeface="DM Sans"/>
              <a:sym typeface="DM Sans"/>
            </a:endParaRPr>
          </a:p>
        </p:txBody>
      </p:sp>
      <p:sp>
        <p:nvSpPr>
          <p:cNvPr id="119" name="Google Shape;119;p18"/>
          <p:cNvSpPr txBox="1"/>
          <p:nvPr>
            <p:ph idx="1" type="body"/>
          </p:nvPr>
        </p:nvSpPr>
        <p:spPr>
          <a:xfrm>
            <a:off x="419100" y="1533175"/>
            <a:ext cx="8023800" cy="28329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00000"/>
              </a:lnSpc>
              <a:spcBef>
                <a:spcPts val="0"/>
              </a:spcBef>
              <a:spcAft>
                <a:spcPts val="0"/>
              </a:spcAft>
              <a:buClr>
                <a:schemeClr val="dk1"/>
              </a:buClr>
              <a:buSzPts val="2400"/>
              <a:buChar char="•"/>
            </a:pPr>
            <a:r>
              <a:rPr lang="en-US" sz="2400">
                <a:solidFill>
                  <a:schemeClr val="dk1"/>
                </a:solidFill>
                <a:latin typeface="DM Sans Medium"/>
                <a:ea typeface="DM Sans Medium"/>
                <a:cs typeface="DM Sans Medium"/>
                <a:sym typeface="DM Sans Medium"/>
              </a:rPr>
              <a:t>Un système électoral définit la manière dont </a:t>
            </a:r>
            <a:r>
              <a:rPr b="1" lang="en-US" sz="2400">
                <a:solidFill>
                  <a:schemeClr val="dk1"/>
                </a:solidFill>
                <a:latin typeface="DM Sans"/>
                <a:ea typeface="DM Sans"/>
                <a:cs typeface="DM Sans"/>
                <a:sym typeface="DM Sans"/>
              </a:rPr>
              <a:t>nous élisons les personnes qui nous représentent</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0" lvl="0" marL="457200" rtl="0" algn="l">
              <a:lnSpc>
                <a:spcPct val="100000"/>
              </a:lnSpc>
              <a:spcBef>
                <a:spcPts val="0"/>
              </a:spcBef>
              <a:spcAft>
                <a:spcPts val="0"/>
              </a:spcAft>
              <a:buNone/>
            </a:pPr>
            <a:r>
              <a:t/>
            </a:r>
            <a:endParaRPr sz="1200">
              <a:solidFill>
                <a:schemeClr val="dk1"/>
              </a:solidFill>
              <a:latin typeface="DM Sans Medium"/>
              <a:ea typeface="DM Sans Medium"/>
              <a:cs typeface="DM Sans Medium"/>
              <a:sym typeface="DM Sans Medium"/>
            </a:endParaRPr>
          </a:p>
          <a:p>
            <a:pPr indent="-381000" lvl="0" marL="457200" rtl="0" algn="l">
              <a:lnSpc>
                <a:spcPct val="100000"/>
              </a:lnSpc>
              <a:spcBef>
                <a:spcPts val="0"/>
              </a:spcBef>
              <a:spcAft>
                <a:spcPts val="0"/>
              </a:spcAft>
              <a:buClr>
                <a:schemeClr val="dk1"/>
              </a:buClr>
              <a:buSzPts val="2400"/>
              <a:buChar char="•"/>
            </a:pPr>
            <a:r>
              <a:rPr lang="en-US" sz="2400">
                <a:solidFill>
                  <a:schemeClr val="dk1"/>
                </a:solidFill>
                <a:latin typeface="DM Sans Medium"/>
                <a:ea typeface="DM Sans Medium"/>
                <a:cs typeface="DM Sans Medium"/>
                <a:sym typeface="DM Sans Medium"/>
              </a:rPr>
              <a:t>Il établit des </a:t>
            </a:r>
            <a:r>
              <a:rPr b="1" lang="en-US" sz="2400">
                <a:solidFill>
                  <a:schemeClr val="dk1"/>
                </a:solidFill>
                <a:latin typeface="DM Sans"/>
                <a:ea typeface="DM Sans"/>
                <a:cs typeface="DM Sans"/>
                <a:sym typeface="DM Sans"/>
              </a:rPr>
              <a:t>règles précises sur la manière dont nous votons</a:t>
            </a:r>
            <a:r>
              <a:rPr lang="en-US" sz="2400">
                <a:solidFill>
                  <a:schemeClr val="dk1"/>
                </a:solidFill>
                <a:latin typeface="DM Sans Medium"/>
                <a:ea typeface="DM Sans Medium"/>
                <a:cs typeface="DM Sans Medium"/>
                <a:sym typeface="DM Sans Medium"/>
              </a:rPr>
              <a:t> et détermine </a:t>
            </a:r>
            <a:r>
              <a:rPr b="1" lang="en-US" sz="2400">
                <a:solidFill>
                  <a:schemeClr val="dk1"/>
                </a:solidFill>
                <a:latin typeface="DM Sans"/>
                <a:ea typeface="DM Sans"/>
                <a:cs typeface="DM Sans"/>
                <a:sym typeface="DM Sans"/>
              </a:rPr>
              <a:t>la méthode utilisée pour désigner les personnes élues</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0" lvl="0" marL="457200" rtl="0" algn="l">
              <a:lnSpc>
                <a:spcPct val="100000"/>
              </a:lnSpc>
              <a:spcBef>
                <a:spcPts val="0"/>
              </a:spcBef>
              <a:spcAft>
                <a:spcPts val="0"/>
              </a:spcAft>
              <a:buNone/>
            </a:pPr>
            <a:r>
              <a:t/>
            </a:r>
            <a:endParaRPr sz="1200">
              <a:solidFill>
                <a:schemeClr val="dk1"/>
              </a:solidFill>
              <a:latin typeface="DM Sans Medium"/>
              <a:ea typeface="DM Sans Medium"/>
              <a:cs typeface="DM Sans Medium"/>
              <a:sym typeface="DM Sans Medium"/>
            </a:endParaRPr>
          </a:p>
          <a:p>
            <a:pPr indent="-381000" lvl="0" marL="457200" rtl="0" algn="l">
              <a:lnSpc>
                <a:spcPct val="100000"/>
              </a:lnSpc>
              <a:spcBef>
                <a:spcPts val="0"/>
              </a:spcBef>
              <a:spcAft>
                <a:spcPts val="0"/>
              </a:spcAft>
              <a:buClr>
                <a:schemeClr val="dk1"/>
              </a:buClr>
              <a:buSzPts val="2400"/>
              <a:buFont typeface="DM Sans Medium"/>
              <a:buChar char="•"/>
            </a:pPr>
            <a:r>
              <a:rPr lang="en-US" sz="2400">
                <a:solidFill>
                  <a:schemeClr val="dk1"/>
                </a:solidFill>
                <a:latin typeface="DM Sans Medium"/>
                <a:ea typeface="DM Sans Medium"/>
                <a:cs typeface="DM Sans Medium"/>
                <a:sym typeface="DM Sans Medium"/>
              </a:rPr>
              <a:t>Il existe une grande variété de systèmes</a:t>
            </a:r>
            <a:endParaRPr sz="2400">
              <a:solidFill>
                <a:schemeClr val="dk1"/>
              </a:solidFill>
              <a:latin typeface="DM Sans Medium"/>
              <a:ea typeface="DM Sans Medium"/>
              <a:cs typeface="DM Sans Medium"/>
              <a:sym typeface="DM Sans Medium"/>
            </a:endParaRPr>
          </a:p>
          <a:p>
            <a:pPr indent="0" lvl="0" marL="457200" rtl="0" algn="l">
              <a:lnSpc>
                <a:spcPct val="100000"/>
              </a:lnSpc>
              <a:spcBef>
                <a:spcPts val="0"/>
              </a:spcBef>
              <a:spcAft>
                <a:spcPts val="0"/>
              </a:spcAft>
              <a:buNone/>
            </a:pPr>
            <a:r>
              <a:rPr lang="en-US" sz="2400">
                <a:solidFill>
                  <a:schemeClr val="dk1"/>
                </a:solidFill>
                <a:latin typeface="DM Sans Medium"/>
                <a:ea typeface="DM Sans Medium"/>
                <a:cs typeface="DM Sans Medium"/>
                <a:sym typeface="DM Sans Medium"/>
              </a:rPr>
              <a:t>électoraux à travers le monde.</a:t>
            </a:r>
            <a:endParaRPr sz="2400">
              <a:solidFill>
                <a:schemeClr val="dk1"/>
              </a:solidFill>
              <a:latin typeface="DM Sans Medium"/>
              <a:ea typeface="DM Sans Medium"/>
              <a:cs typeface="DM Sans Medium"/>
              <a:sym typeface="DM Sans Medium"/>
            </a:endParaRPr>
          </a:p>
        </p:txBody>
      </p:sp>
      <p:pic>
        <p:nvPicPr>
          <p:cNvPr id="120" name="Google Shape;120;p18"/>
          <p:cNvPicPr preferRelativeResize="0"/>
          <p:nvPr/>
        </p:nvPicPr>
        <p:blipFill rotWithShape="1">
          <a:blip r:embed="rId3">
            <a:alphaModFix/>
          </a:blip>
          <a:srcRect b="4554" l="0" r="0" t="15266"/>
          <a:stretch/>
        </p:blipFill>
        <p:spPr>
          <a:xfrm>
            <a:off x="1489950" y="4680050"/>
            <a:ext cx="6614575" cy="207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412675" y="821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Arial"/>
              <a:buNone/>
            </a:pPr>
            <a:r>
              <a:rPr lang="en-US" sz="3800">
                <a:latin typeface="DM Sans"/>
                <a:ea typeface="DM Sans"/>
                <a:cs typeface="DM Sans"/>
                <a:sym typeface="DM Sans"/>
              </a:rPr>
              <a:t>Quel système utilisons-nous</a:t>
            </a:r>
            <a:r>
              <a:rPr lang="en-US" sz="3800">
                <a:latin typeface="DM Sans"/>
                <a:ea typeface="DM Sans"/>
                <a:cs typeface="DM Sans"/>
                <a:sym typeface="DM Sans"/>
              </a:rPr>
              <a:t>?</a:t>
            </a:r>
            <a:endParaRPr sz="3800">
              <a:latin typeface="DM Sans"/>
              <a:ea typeface="DM Sans"/>
              <a:cs typeface="DM Sans"/>
              <a:sym typeface="DM Sans"/>
            </a:endParaRPr>
          </a:p>
        </p:txBody>
      </p:sp>
      <p:sp>
        <p:nvSpPr>
          <p:cNvPr id="127" name="Google Shape;127;p19"/>
          <p:cNvSpPr txBox="1"/>
          <p:nvPr>
            <p:ph idx="1" type="body"/>
          </p:nvPr>
        </p:nvSpPr>
        <p:spPr>
          <a:xfrm>
            <a:off x="459625" y="2989000"/>
            <a:ext cx="5152500" cy="3649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SzPts val="1800"/>
              <a:buNone/>
            </a:pPr>
            <a:r>
              <a:rPr lang="en-US" sz="2400" u="sng">
                <a:solidFill>
                  <a:schemeClr val="dk1"/>
                </a:solidFill>
                <a:latin typeface="DM Sans Medium"/>
                <a:ea typeface="DM Sans Medium"/>
                <a:cs typeface="DM Sans Medium"/>
                <a:sym typeface="DM Sans Medium"/>
              </a:rPr>
              <a:t>Règles </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381000" lvl="0" marL="457200" rtl="0" algn="l">
              <a:lnSpc>
                <a:spcPct val="100000"/>
              </a:lnSpc>
              <a:spcBef>
                <a:spcPts val="1000"/>
              </a:spcBef>
              <a:spcAft>
                <a:spcPts val="0"/>
              </a:spcAft>
              <a:buClr>
                <a:schemeClr val="dk1"/>
              </a:buClr>
              <a:buSzPts val="2400"/>
              <a:buChar char="•"/>
            </a:pPr>
            <a:r>
              <a:rPr b="1" lang="en-US" sz="2400">
                <a:solidFill>
                  <a:schemeClr val="dk1"/>
                </a:solidFill>
                <a:latin typeface="DM Sans"/>
                <a:ea typeface="DM Sans"/>
                <a:cs typeface="DM Sans"/>
                <a:sym typeface="DM Sans"/>
              </a:rPr>
              <a:t>Une personne candidate</a:t>
            </a:r>
            <a:r>
              <a:rPr lang="en-US" sz="2400">
                <a:solidFill>
                  <a:schemeClr val="dk1"/>
                </a:solidFill>
                <a:latin typeface="DM Sans Medium"/>
                <a:ea typeface="DM Sans Medium"/>
                <a:cs typeface="DM Sans Medium"/>
                <a:sym typeface="DM Sans Medium"/>
              </a:rPr>
              <a:t> est élue par circonscription.</a:t>
            </a:r>
            <a:endParaRPr sz="2400">
              <a:solidFill>
                <a:schemeClr val="dk1"/>
              </a:solidFill>
              <a:latin typeface="DM Sans Medium"/>
              <a:ea typeface="DM Sans Medium"/>
              <a:cs typeface="DM Sans Medium"/>
              <a:sym typeface="DM Sans Medium"/>
            </a:endParaRPr>
          </a:p>
          <a:p>
            <a:pPr indent="-381000" lvl="0" marL="457200" rtl="0" algn="l">
              <a:lnSpc>
                <a:spcPct val="100000"/>
              </a:lnSpc>
              <a:spcBef>
                <a:spcPts val="1000"/>
              </a:spcBef>
              <a:spcAft>
                <a:spcPts val="0"/>
              </a:spcAft>
              <a:buClr>
                <a:schemeClr val="dk1"/>
              </a:buClr>
              <a:buSzPts val="2400"/>
              <a:buChar char="•"/>
            </a:pPr>
            <a:r>
              <a:rPr lang="en-US" sz="2400">
                <a:solidFill>
                  <a:schemeClr val="dk1"/>
                </a:solidFill>
                <a:latin typeface="DM Sans Medium"/>
                <a:ea typeface="DM Sans Medium"/>
                <a:cs typeface="DM Sans Medium"/>
                <a:sym typeface="DM Sans Medium"/>
              </a:rPr>
              <a:t>L</a:t>
            </a:r>
            <a:r>
              <a:rPr lang="en-US" sz="2400">
                <a:solidFill>
                  <a:schemeClr val="dk1"/>
                </a:solidFill>
                <a:latin typeface="DM Sans Medium"/>
                <a:ea typeface="DM Sans Medium"/>
                <a:cs typeface="DM Sans Medium"/>
                <a:sym typeface="DM Sans Medium"/>
              </a:rPr>
              <a:t>es électrices et les électeurs ne peuvent choisir qu’</a:t>
            </a:r>
            <a:r>
              <a:rPr b="1" lang="en-US" sz="2400">
                <a:solidFill>
                  <a:schemeClr val="dk1"/>
                </a:solidFill>
                <a:latin typeface="DM Sans"/>
                <a:ea typeface="DM Sans"/>
                <a:cs typeface="DM Sans"/>
                <a:sym typeface="DM Sans"/>
              </a:rPr>
              <a:t>une seule personne candidate</a:t>
            </a:r>
            <a:r>
              <a:rPr lang="en-US" sz="2400">
                <a:solidFill>
                  <a:schemeClr val="dk1"/>
                </a:solidFill>
                <a:latin typeface="DM Sans Medium"/>
                <a:ea typeface="DM Sans Medium"/>
                <a:cs typeface="DM Sans Medium"/>
                <a:sym typeface="DM Sans Medium"/>
              </a:rPr>
              <a:t> sur leur bulletin de vote</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381000" lvl="0" marL="457200" rtl="0" algn="l">
              <a:lnSpc>
                <a:spcPct val="100000"/>
              </a:lnSpc>
              <a:spcBef>
                <a:spcPts val="1000"/>
              </a:spcBef>
              <a:spcAft>
                <a:spcPts val="0"/>
              </a:spcAft>
              <a:buClr>
                <a:schemeClr val="dk1"/>
              </a:buClr>
              <a:buSzPts val="2400"/>
              <a:buChar char="•"/>
            </a:pPr>
            <a:r>
              <a:rPr lang="en-US" sz="2400">
                <a:solidFill>
                  <a:schemeClr val="dk1"/>
                </a:solidFill>
                <a:latin typeface="DM Sans Medium"/>
                <a:ea typeface="DM Sans Medium"/>
                <a:cs typeface="DM Sans Medium"/>
                <a:sym typeface="DM Sans Medium"/>
              </a:rPr>
              <a:t>La personne candidate qui obtient </a:t>
            </a:r>
            <a:r>
              <a:rPr b="1" lang="en-US" sz="2400">
                <a:solidFill>
                  <a:schemeClr val="dk1"/>
                </a:solidFill>
                <a:latin typeface="DM Sans"/>
                <a:ea typeface="DM Sans"/>
                <a:cs typeface="DM Sans"/>
                <a:sym typeface="DM Sans"/>
              </a:rPr>
              <a:t>le plus grand nombre de voix l’emporte</a:t>
            </a:r>
            <a:r>
              <a:rPr lang="en-US" sz="2400">
                <a:solidFill>
                  <a:schemeClr val="dk1"/>
                </a:solidFill>
                <a:latin typeface="DM Sans Medium"/>
                <a:ea typeface="DM Sans Medium"/>
                <a:cs typeface="DM Sans Medium"/>
                <a:sym typeface="DM Sans Medium"/>
              </a:rPr>
              <a:t>.</a:t>
            </a:r>
            <a:r>
              <a:rPr lang="en-US" sz="2400">
                <a:solidFill>
                  <a:schemeClr val="dk1"/>
                </a:solidFill>
                <a:latin typeface="DM Sans Medium"/>
                <a:ea typeface="DM Sans Medium"/>
                <a:cs typeface="DM Sans Medium"/>
                <a:sym typeface="DM Sans Medium"/>
              </a:rPr>
              <a:t>                                                   </a:t>
            </a:r>
            <a:endParaRPr sz="2400">
              <a:latin typeface="DM Sans Medium"/>
              <a:ea typeface="DM Sans Medium"/>
              <a:cs typeface="DM Sans Medium"/>
              <a:sym typeface="DM Sans Medium"/>
            </a:endParaRPr>
          </a:p>
        </p:txBody>
      </p:sp>
      <p:sp>
        <p:nvSpPr>
          <p:cNvPr id="128" name="Google Shape;128;p19"/>
          <p:cNvSpPr txBox="1"/>
          <p:nvPr/>
        </p:nvSpPr>
        <p:spPr>
          <a:xfrm>
            <a:off x="459625" y="1527975"/>
            <a:ext cx="808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DM Sans Medium"/>
                <a:ea typeface="DM Sans Medium"/>
                <a:cs typeface="DM Sans Medium"/>
                <a:sym typeface="DM Sans Medium"/>
              </a:rPr>
              <a:t>Nous utilisons un </a:t>
            </a:r>
            <a:r>
              <a:rPr b="1" lang="en-US" sz="2400">
                <a:solidFill>
                  <a:schemeClr val="dk1"/>
                </a:solidFill>
                <a:latin typeface="DM Sans"/>
                <a:ea typeface="DM Sans"/>
                <a:cs typeface="DM Sans"/>
                <a:sym typeface="DM Sans"/>
              </a:rPr>
              <a:t>système majoritaire uninominal à un tour</a:t>
            </a:r>
            <a:r>
              <a:rPr lang="en-US" sz="2400">
                <a:solidFill>
                  <a:schemeClr val="dk1"/>
                </a:solidFill>
                <a:latin typeface="DM Sans Medium"/>
                <a:ea typeface="DM Sans Medium"/>
                <a:cs typeface="DM Sans Medium"/>
                <a:sym typeface="DM Sans Medium"/>
              </a:rPr>
              <a:t> pour les élections fédérales.</a:t>
            </a:r>
            <a:endParaRPr i="0" sz="1400" u="none" cap="none" strike="noStrike">
              <a:solidFill>
                <a:srgbClr val="000000"/>
              </a:solidFill>
              <a:latin typeface="DM Sans Medium"/>
              <a:ea typeface="DM Sans Medium"/>
              <a:cs typeface="DM Sans Medium"/>
              <a:sym typeface="DM Sans Medium"/>
            </a:endParaRPr>
          </a:p>
        </p:txBody>
      </p:sp>
      <p:pic>
        <p:nvPicPr>
          <p:cNvPr id="129" name="Google Shape;129;p19" title="SmartSelect_20250408_114810_Brave.jpg"/>
          <p:cNvPicPr preferRelativeResize="0"/>
          <p:nvPr/>
        </p:nvPicPr>
        <p:blipFill>
          <a:blip r:embed="rId3">
            <a:alphaModFix/>
          </a:blip>
          <a:stretch>
            <a:fillRect/>
          </a:stretch>
        </p:blipFill>
        <p:spPr>
          <a:xfrm>
            <a:off x="5612125" y="2989000"/>
            <a:ext cx="3227075" cy="33111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173375" y="97150"/>
            <a:ext cx="95568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Arial"/>
              <a:buNone/>
            </a:pPr>
            <a:r>
              <a:rPr lang="en-US" sz="3300">
                <a:latin typeface="DM Sans"/>
                <a:ea typeface="DM Sans"/>
                <a:cs typeface="DM Sans"/>
                <a:sym typeface="DM Sans"/>
              </a:rPr>
              <a:t>Exemple : Élire des personnes candidates</a:t>
            </a:r>
            <a:endParaRPr sz="3300">
              <a:latin typeface="DM Sans"/>
              <a:ea typeface="DM Sans"/>
              <a:cs typeface="DM Sans"/>
              <a:sym typeface="DM Sans"/>
            </a:endParaRPr>
          </a:p>
        </p:txBody>
      </p:sp>
      <p:sp>
        <p:nvSpPr>
          <p:cNvPr id="135" name="Google Shape;135;p20"/>
          <p:cNvSpPr txBox="1"/>
          <p:nvPr>
            <p:ph idx="1" type="body"/>
          </p:nvPr>
        </p:nvSpPr>
        <p:spPr>
          <a:xfrm>
            <a:off x="462525" y="1453275"/>
            <a:ext cx="99264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Font typeface="Arial"/>
              <a:buNone/>
            </a:pPr>
            <a:r>
              <a:rPr lang="en-US">
                <a:solidFill>
                  <a:schemeClr val="dk1"/>
                </a:solidFill>
                <a:latin typeface="DM Sans Medium"/>
                <a:ea typeface="DM Sans Medium"/>
                <a:cs typeface="DM Sans Medium"/>
                <a:sym typeface="DM Sans Medium"/>
              </a:rPr>
              <a:t>Quelle personne candidate l’emporte</a:t>
            </a:r>
            <a:r>
              <a:rPr lang="en-US">
                <a:solidFill>
                  <a:schemeClr val="dk1"/>
                </a:solidFill>
                <a:latin typeface="DM Sans Medium"/>
                <a:ea typeface="DM Sans Medium"/>
                <a:cs typeface="DM Sans Medium"/>
                <a:sym typeface="DM Sans Medium"/>
              </a:rPr>
              <a:t>?</a:t>
            </a:r>
            <a:endParaRPr>
              <a:solidFill>
                <a:schemeClr val="dk1"/>
              </a:solidFill>
              <a:latin typeface="DM Sans Medium"/>
              <a:ea typeface="DM Sans Medium"/>
              <a:cs typeface="DM Sans Medium"/>
              <a:sym typeface="DM Sans Medium"/>
            </a:endParaRPr>
          </a:p>
          <a:p>
            <a:pPr indent="0" lvl="0" marL="0" rtl="0" algn="l">
              <a:lnSpc>
                <a:spcPct val="90000"/>
              </a:lnSpc>
              <a:spcBef>
                <a:spcPts val="0"/>
              </a:spcBef>
              <a:spcAft>
                <a:spcPts val="0"/>
              </a:spcAft>
              <a:buClr>
                <a:schemeClr val="dk1"/>
              </a:buClr>
              <a:buSzPts val="2200"/>
              <a:buFont typeface="Arial"/>
              <a:buNone/>
            </a:pPr>
            <a:r>
              <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200"/>
              <a:buFont typeface="Arial"/>
              <a:buNone/>
            </a:pPr>
            <a:r>
              <a:rPr b="1" lang="en-US" sz="2400" u="sng">
                <a:solidFill>
                  <a:schemeClr val="dk1"/>
                </a:solidFill>
                <a:latin typeface="DM Sans"/>
                <a:ea typeface="DM Sans"/>
                <a:cs typeface="DM Sans"/>
                <a:sym typeface="DM Sans"/>
              </a:rPr>
              <a:t>PERSONNE </a:t>
            </a:r>
            <a:r>
              <a:rPr b="1" lang="en-US" sz="2400" u="sng">
                <a:solidFill>
                  <a:schemeClr val="dk1"/>
                </a:solidFill>
                <a:latin typeface="DM Sans"/>
                <a:ea typeface="DM Sans"/>
                <a:cs typeface="DM Sans"/>
                <a:sym typeface="DM Sans"/>
              </a:rPr>
              <a:t>CANDIDATE</a:t>
            </a:r>
            <a:r>
              <a:rPr b="1" lang="en-US" sz="2400">
                <a:solidFill>
                  <a:schemeClr val="dk1"/>
                </a:solidFill>
                <a:latin typeface="DM Sans"/>
                <a:ea typeface="DM Sans"/>
                <a:cs typeface="DM Sans"/>
                <a:sym typeface="DM Sans"/>
              </a:rPr>
              <a:t>	</a:t>
            </a:r>
            <a:r>
              <a:rPr lang="en-US" sz="2400">
                <a:solidFill>
                  <a:schemeClr val="dk1"/>
                </a:solidFill>
                <a:latin typeface="DM Sans Medium"/>
                <a:ea typeface="DM Sans Medium"/>
                <a:cs typeface="DM Sans Medium"/>
                <a:sym typeface="DM Sans Medium"/>
              </a:rPr>
              <a:t>		</a:t>
            </a:r>
            <a:r>
              <a:rPr b="1" lang="en-US" sz="2400" u="sng">
                <a:solidFill>
                  <a:schemeClr val="dk1"/>
                </a:solidFill>
                <a:latin typeface="DM Sans"/>
                <a:ea typeface="DM Sans"/>
                <a:cs typeface="DM Sans"/>
                <a:sym typeface="DM Sans"/>
              </a:rPr>
              <a:t>NOMBRE DE</a:t>
            </a:r>
            <a:r>
              <a:rPr b="1" lang="en-US" sz="2400" u="sng">
                <a:solidFill>
                  <a:schemeClr val="dk1"/>
                </a:solidFill>
                <a:latin typeface="DM Sans"/>
                <a:ea typeface="DM Sans"/>
                <a:cs typeface="DM Sans"/>
                <a:sym typeface="DM Sans"/>
              </a:rPr>
              <a:t> VOTES</a:t>
            </a:r>
            <a:endParaRPr b="1" sz="2400" u="sng">
              <a:solidFill>
                <a:schemeClr val="dk1"/>
              </a:solidFill>
              <a:latin typeface="DM Sans"/>
              <a:ea typeface="DM Sans"/>
              <a:cs typeface="DM Sans"/>
              <a:sym typeface="DM Sans"/>
            </a:endParaRPr>
          </a:p>
          <a:p>
            <a:pPr indent="0" lvl="0" marL="0" rtl="0" algn="l">
              <a:lnSpc>
                <a:spcPct val="90000"/>
              </a:lnSpc>
              <a:spcBef>
                <a:spcPts val="1000"/>
              </a:spcBef>
              <a:spcAft>
                <a:spcPts val="0"/>
              </a:spcAft>
              <a:buClr>
                <a:schemeClr val="dk1"/>
              </a:buClr>
              <a:buSzPts val="2200"/>
              <a:buFont typeface="Arial"/>
              <a:buNone/>
            </a:pPr>
            <a:r>
              <a:rPr lang="en-US" sz="2400">
                <a:solidFill>
                  <a:schemeClr val="dk1"/>
                </a:solidFill>
                <a:latin typeface="DM Sans Medium"/>
                <a:ea typeface="DM Sans Medium"/>
                <a:cs typeface="DM Sans Medium"/>
                <a:sym typeface="DM Sans Medium"/>
              </a:rPr>
              <a:t>Laura Diaz (Indépendante) 				1508 </a:t>
            </a:r>
            <a:endParaRPr sz="2400">
              <a:latin typeface="DM Sans Medium"/>
              <a:ea typeface="DM Sans Medium"/>
              <a:cs typeface="DM Sans Medium"/>
              <a:sym typeface="DM Sans Medium"/>
            </a:endParaRPr>
          </a:p>
          <a:p>
            <a:pPr indent="0" lvl="0" marL="0" rtl="0" algn="l">
              <a:lnSpc>
                <a:spcPct val="90000"/>
              </a:lnSpc>
              <a:spcBef>
                <a:spcPts val="1000"/>
              </a:spcBef>
              <a:spcAft>
                <a:spcPts val="0"/>
              </a:spcAft>
              <a:buClr>
                <a:schemeClr val="dk1"/>
              </a:buClr>
              <a:buSzPts val="2200"/>
              <a:buFont typeface="Arial"/>
              <a:buNone/>
            </a:pPr>
            <a:r>
              <a:rPr lang="en-US" sz="2400">
                <a:solidFill>
                  <a:schemeClr val="dk1"/>
                </a:solidFill>
                <a:latin typeface="DM Sans Medium"/>
                <a:ea typeface="DM Sans Medium"/>
                <a:cs typeface="DM Sans Medium"/>
                <a:sym typeface="DM Sans Medium"/>
              </a:rPr>
              <a:t>Rachel Grace (Parti Rose) 				4030 </a:t>
            </a:r>
            <a:endParaRPr sz="2400">
              <a:latin typeface="DM Sans Medium"/>
              <a:ea typeface="DM Sans Medium"/>
              <a:cs typeface="DM Sans Medium"/>
              <a:sym typeface="DM Sans Medium"/>
            </a:endParaRPr>
          </a:p>
          <a:p>
            <a:pPr indent="0" lvl="0" marL="0" rtl="0" algn="l">
              <a:lnSpc>
                <a:spcPct val="90000"/>
              </a:lnSpc>
              <a:spcBef>
                <a:spcPts val="1000"/>
              </a:spcBef>
              <a:spcAft>
                <a:spcPts val="0"/>
              </a:spcAft>
              <a:buClr>
                <a:schemeClr val="dk1"/>
              </a:buClr>
              <a:buSzPts val="2200"/>
              <a:buFont typeface="Arial"/>
              <a:buNone/>
            </a:pPr>
            <a:r>
              <a:rPr lang="en-US" sz="2400">
                <a:solidFill>
                  <a:schemeClr val="dk1"/>
                </a:solidFill>
                <a:latin typeface="DM Sans Medium"/>
                <a:ea typeface="DM Sans Medium"/>
                <a:cs typeface="DM Sans Medium"/>
                <a:sym typeface="DM Sans Medium"/>
              </a:rPr>
              <a:t>Kevin Markus (Parti Jaune) 				118</a:t>
            </a:r>
            <a:endParaRPr sz="2400">
              <a:latin typeface="DM Sans Medium"/>
              <a:ea typeface="DM Sans Medium"/>
              <a:cs typeface="DM Sans Medium"/>
              <a:sym typeface="DM Sans Medium"/>
            </a:endParaRPr>
          </a:p>
          <a:p>
            <a:pPr indent="0" lvl="0" marL="0" rtl="0" algn="l">
              <a:lnSpc>
                <a:spcPct val="90000"/>
              </a:lnSpc>
              <a:spcBef>
                <a:spcPts val="1000"/>
              </a:spcBef>
              <a:spcAft>
                <a:spcPts val="0"/>
              </a:spcAft>
              <a:buClr>
                <a:schemeClr val="dk1"/>
              </a:buClr>
              <a:buSzPts val="2200"/>
              <a:buFont typeface="Arial"/>
              <a:buNone/>
            </a:pPr>
            <a:r>
              <a:rPr lang="en-US" sz="2400">
                <a:solidFill>
                  <a:schemeClr val="dk1"/>
                </a:solidFill>
                <a:latin typeface="DM Sans Medium"/>
                <a:ea typeface="DM Sans Medium"/>
                <a:cs typeface="DM Sans Medium"/>
                <a:sym typeface="DM Sans Medium"/>
              </a:rPr>
              <a:t>Alexia Patel (Parti Pêche) 				      344 </a:t>
            </a:r>
            <a:endParaRPr sz="2400">
              <a:latin typeface="DM Sans Medium"/>
              <a:ea typeface="DM Sans Medium"/>
              <a:cs typeface="DM Sans Medium"/>
              <a:sym typeface="DM Sans Medium"/>
            </a:endParaRPr>
          </a:p>
          <a:p>
            <a:pPr indent="0" lvl="0" marL="0" rtl="0" algn="l">
              <a:lnSpc>
                <a:spcPct val="90000"/>
              </a:lnSpc>
              <a:spcBef>
                <a:spcPts val="1000"/>
              </a:spcBef>
              <a:spcAft>
                <a:spcPts val="0"/>
              </a:spcAft>
              <a:buClr>
                <a:srgbClr val="3F3F3F"/>
              </a:buClr>
              <a:buSzPts val="500"/>
              <a:buFont typeface="Arial"/>
              <a:buNone/>
            </a:pPr>
            <a:r>
              <a:t/>
            </a:r>
            <a:endParaRPr sz="1100">
              <a:solidFill>
                <a:schemeClr val="dk1"/>
              </a:solidFill>
              <a:latin typeface="DM Sans Medium"/>
              <a:ea typeface="DM Sans Medium"/>
              <a:cs typeface="DM Sans Medium"/>
              <a:sym typeface="DM Sans Medium"/>
            </a:endParaRPr>
          </a:p>
          <a:p>
            <a:pPr indent="0" lvl="0" marL="0" rtl="0" algn="l">
              <a:lnSpc>
                <a:spcPct val="90000"/>
              </a:lnSpc>
              <a:spcBef>
                <a:spcPts val="1000"/>
              </a:spcBef>
              <a:spcAft>
                <a:spcPts val="0"/>
              </a:spcAft>
              <a:buClr>
                <a:schemeClr val="dk1"/>
              </a:buClr>
              <a:buSzPts val="2200"/>
              <a:buFont typeface="Arial"/>
              <a:buNone/>
            </a:pPr>
            <a:r>
              <a:t/>
            </a:r>
            <a:endParaRPr sz="2400">
              <a:latin typeface="DM Sans Medium"/>
              <a:ea typeface="DM Sans Medium"/>
              <a:cs typeface="DM Sans Medium"/>
              <a:sym typeface="DM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419100" y="150813"/>
            <a:ext cx="8229600" cy="9921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Arial"/>
              <a:buNone/>
            </a:pPr>
            <a:r>
              <a:rPr lang="en-US" sz="3800">
                <a:latin typeface="DM Sans"/>
                <a:ea typeface="DM Sans"/>
                <a:cs typeface="DM Sans"/>
                <a:sym typeface="DM Sans"/>
              </a:rPr>
              <a:t>Circonscriptions électorales</a:t>
            </a:r>
            <a:endParaRPr sz="3800">
              <a:latin typeface="DM Sans"/>
              <a:ea typeface="DM Sans"/>
              <a:cs typeface="DM Sans"/>
              <a:sym typeface="DM Sans"/>
            </a:endParaRPr>
          </a:p>
        </p:txBody>
      </p:sp>
      <p:sp>
        <p:nvSpPr>
          <p:cNvPr id="142" name="Google Shape;142;p21"/>
          <p:cNvSpPr txBox="1"/>
          <p:nvPr>
            <p:ph idx="1" type="body"/>
          </p:nvPr>
        </p:nvSpPr>
        <p:spPr>
          <a:xfrm>
            <a:off x="419100" y="1477725"/>
            <a:ext cx="8229600" cy="51054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Clr>
                <a:schemeClr val="dk1"/>
              </a:buClr>
              <a:buSzPts val="2400"/>
              <a:buFont typeface="Calibri"/>
              <a:buChar char="•"/>
            </a:pPr>
            <a:r>
              <a:rPr lang="en-US" sz="2400">
                <a:solidFill>
                  <a:schemeClr val="dk1"/>
                </a:solidFill>
                <a:latin typeface="DM Sans Medium"/>
                <a:ea typeface="DM Sans Medium"/>
                <a:cs typeface="DM Sans Medium"/>
                <a:sym typeface="DM Sans Medium"/>
              </a:rPr>
              <a:t>Le Canada est divisé en </a:t>
            </a:r>
            <a:r>
              <a:rPr b="1" lang="en-US" sz="2400">
                <a:solidFill>
                  <a:schemeClr val="dk1"/>
                </a:solidFill>
                <a:latin typeface="DM Sans"/>
                <a:ea typeface="DM Sans"/>
                <a:cs typeface="DM Sans"/>
                <a:sym typeface="DM Sans"/>
              </a:rPr>
              <a:t>343 circonscriptions électorales</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0" lvl="0" marL="228600" rtl="0" algn="l">
              <a:lnSpc>
                <a:spcPct val="100000"/>
              </a:lnSpc>
              <a:spcBef>
                <a:spcPts val="0"/>
              </a:spcBef>
              <a:spcAft>
                <a:spcPts val="0"/>
              </a:spcAft>
              <a:buSzPts val="1800"/>
              <a:buNone/>
            </a:pPr>
            <a:r>
              <a:t/>
            </a:r>
            <a:endParaRPr sz="1100">
              <a:solidFill>
                <a:schemeClr val="dk1"/>
              </a:solidFill>
              <a:latin typeface="DM Sans Medium"/>
              <a:ea typeface="DM Sans Medium"/>
              <a:cs typeface="DM Sans Medium"/>
              <a:sym typeface="DM Sans Medium"/>
            </a:endParaRPr>
          </a:p>
          <a:p>
            <a:pPr indent="-381000" lvl="0" marL="457200" rtl="0" algn="l">
              <a:lnSpc>
                <a:spcPct val="100000"/>
              </a:lnSpc>
              <a:spcBef>
                <a:spcPts val="0"/>
              </a:spcBef>
              <a:spcAft>
                <a:spcPts val="0"/>
              </a:spcAft>
              <a:buClr>
                <a:schemeClr val="dk1"/>
              </a:buClr>
              <a:buSzPts val="2400"/>
              <a:buFont typeface="Calibri"/>
              <a:buChar char="•"/>
            </a:pPr>
            <a:r>
              <a:rPr lang="en-US" sz="2400">
                <a:solidFill>
                  <a:schemeClr val="dk1"/>
                </a:solidFill>
                <a:latin typeface="DM Sans Medium"/>
                <a:ea typeface="DM Sans Medium"/>
                <a:cs typeface="DM Sans Medium"/>
                <a:sym typeface="DM Sans Medium"/>
              </a:rPr>
              <a:t>Elles sont</a:t>
            </a:r>
            <a:r>
              <a:rPr lang="en-US" sz="2400">
                <a:solidFill>
                  <a:schemeClr val="dk1"/>
                </a:solidFill>
                <a:latin typeface="DM Sans Medium"/>
                <a:ea typeface="DM Sans Medium"/>
                <a:cs typeface="DM Sans Medium"/>
                <a:sym typeface="DM Sans Medium"/>
              </a:rPr>
              <a:t> uniques et </a:t>
            </a:r>
            <a:r>
              <a:rPr lang="en-US" sz="2400">
                <a:solidFill>
                  <a:schemeClr val="dk1"/>
                </a:solidFill>
                <a:latin typeface="DM Sans Medium"/>
                <a:ea typeface="DM Sans Medium"/>
                <a:cs typeface="DM Sans Medium"/>
                <a:sym typeface="DM Sans Medium"/>
              </a:rPr>
              <a:t>se présentent sous différentes tailles et formes</a:t>
            </a:r>
            <a:r>
              <a:rPr lang="en-US" sz="2400">
                <a:solidFill>
                  <a:schemeClr val="dk1"/>
                </a:solidFill>
                <a:latin typeface="DM Sans Medium"/>
                <a:ea typeface="DM Sans Medium"/>
                <a:cs typeface="DM Sans Medium"/>
                <a:sym typeface="DM Sans Medium"/>
              </a:rPr>
              <a:t>.</a:t>
            </a:r>
            <a:endParaRPr sz="2400">
              <a:solidFill>
                <a:schemeClr val="dk1"/>
              </a:solidFill>
              <a:latin typeface="DM Sans Medium"/>
              <a:ea typeface="DM Sans Medium"/>
              <a:cs typeface="DM Sans Medium"/>
              <a:sym typeface="DM Sans Medium"/>
            </a:endParaRPr>
          </a:p>
          <a:p>
            <a:pPr indent="0" lvl="0" marL="457200" rtl="0" algn="l">
              <a:lnSpc>
                <a:spcPct val="100000"/>
              </a:lnSpc>
              <a:spcBef>
                <a:spcPts val="0"/>
              </a:spcBef>
              <a:spcAft>
                <a:spcPts val="0"/>
              </a:spcAft>
              <a:buSzPts val="1800"/>
              <a:buNone/>
            </a:pPr>
            <a:r>
              <a:t/>
            </a:r>
            <a:endParaRPr sz="1100">
              <a:solidFill>
                <a:schemeClr val="dk1"/>
              </a:solidFill>
              <a:latin typeface="DM Sans Medium"/>
              <a:ea typeface="DM Sans Medium"/>
              <a:cs typeface="DM Sans Medium"/>
              <a:sym typeface="DM Sans Medium"/>
            </a:endParaRPr>
          </a:p>
          <a:p>
            <a:pPr indent="-381000" lvl="0" marL="457200" rtl="0" algn="l">
              <a:lnSpc>
                <a:spcPct val="100000"/>
              </a:lnSpc>
              <a:spcBef>
                <a:spcPts val="0"/>
              </a:spcBef>
              <a:spcAft>
                <a:spcPts val="0"/>
              </a:spcAft>
              <a:buClr>
                <a:schemeClr val="dk1"/>
              </a:buClr>
              <a:buSzPts val="2400"/>
              <a:buFont typeface="DM Sans Medium"/>
              <a:buChar char="•"/>
            </a:pPr>
            <a:r>
              <a:rPr lang="en-US" sz="2400">
                <a:solidFill>
                  <a:schemeClr val="dk1"/>
                </a:solidFill>
                <a:latin typeface="DM Sans Medium"/>
                <a:ea typeface="DM Sans Medium"/>
                <a:cs typeface="DM Sans Medium"/>
                <a:sym typeface="DM Sans Medium"/>
              </a:rPr>
              <a:t>La taille des circonscriptions est déterminée en fonction de plusieurs critères </a:t>
            </a:r>
            <a:r>
              <a:rPr lang="en-US" sz="2400">
                <a:solidFill>
                  <a:schemeClr val="dk1"/>
                </a:solidFill>
                <a:latin typeface="DM Sans Medium"/>
                <a:ea typeface="DM Sans Medium"/>
                <a:cs typeface="DM Sans Medium"/>
                <a:sym typeface="DM Sans Medium"/>
              </a:rPr>
              <a:t>: </a:t>
            </a:r>
            <a:endParaRPr sz="2400">
              <a:solidFill>
                <a:schemeClr val="dk1"/>
              </a:solidFill>
              <a:latin typeface="DM Sans Medium"/>
              <a:ea typeface="DM Sans Medium"/>
              <a:cs typeface="DM Sans Medium"/>
              <a:sym typeface="DM Sans Medium"/>
            </a:endParaRPr>
          </a:p>
          <a:p>
            <a:pPr indent="-266700" lvl="1" marL="685800" rtl="0" algn="l">
              <a:lnSpc>
                <a:spcPct val="100000"/>
              </a:lnSpc>
              <a:spcBef>
                <a:spcPts val="0"/>
              </a:spcBef>
              <a:spcAft>
                <a:spcPts val="0"/>
              </a:spcAft>
              <a:buClr>
                <a:schemeClr val="dk1"/>
              </a:buClr>
              <a:buSzPts val="2400"/>
              <a:buFont typeface="DM Sans Medium"/>
              <a:buChar char="○"/>
            </a:pPr>
            <a:r>
              <a:rPr lang="en-US">
                <a:solidFill>
                  <a:schemeClr val="dk1"/>
                </a:solidFill>
                <a:latin typeface="DM Sans Medium"/>
                <a:ea typeface="DM Sans Medium"/>
                <a:cs typeface="DM Sans Medium"/>
                <a:sym typeface="DM Sans Medium"/>
              </a:rPr>
              <a:t>la taille de la </a:t>
            </a:r>
            <a:r>
              <a:rPr lang="en-US" sz="2400">
                <a:solidFill>
                  <a:schemeClr val="dk1"/>
                </a:solidFill>
                <a:latin typeface="DM Sans Medium"/>
                <a:ea typeface="DM Sans Medium"/>
                <a:cs typeface="DM Sans Medium"/>
                <a:sym typeface="DM Sans Medium"/>
              </a:rPr>
              <a:t>population; </a:t>
            </a:r>
            <a:endParaRPr>
              <a:solidFill>
                <a:schemeClr val="dk1"/>
              </a:solidFill>
              <a:latin typeface="DM Sans Medium"/>
              <a:ea typeface="DM Sans Medium"/>
              <a:cs typeface="DM Sans Medium"/>
              <a:sym typeface="DM Sans Medium"/>
            </a:endParaRPr>
          </a:p>
          <a:p>
            <a:pPr indent="-266700" lvl="1" marL="685800" rtl="0" algn="l">
              <a:lnSpc>
                <a:spcPct val="100000"/>
              </a:lnSpc>
              <a:spcBef>
                <a:spcPts val="0"/>
              </a:spcBef>
              <a:spcAft>
                <a:spcPts val="0"/>
              </a:spcAft>
              <a:buClr>
                <a:schemeClr val="dk1"/>
              </a:buClr>
              <a:buSzPts val="2400"/>
              <a:buFont typeface="DM Sans Medium"/>
              <a:buChar char="○"/>
            </a:pPr>
            <a:r>
              <a:rPr lang="en-US">
                <a:solidFill>
                  <a:schemeClr val="dk1"/>
                </a:solidFill>
                <a:latin typeface="DM Sans Medium"/>
                <a:ea typeface="DM Sans Medium"/>
                <a:cs typeface="DM Sans Medium"/>
                <a:sym typeface="DM Sans Medium"/>
              </a:rPr>
              <a:t>les particularités géographiques;</a:t>
            </a:r>
            <a:endParaRPr>
              <a:solidFill>
                <a:schemeClr val="dk1"/>
              </a:solidFill>
              <a:latin typeface="DM Sans Medium"/>
              <a:ea typeface="DM Sans Medium"/>
              <a:cs typeface="DM Sans Medium"/>
              <a:sym typeface="DM Sans Medium"/>
            </a:endParaRPr>
          </a:p>
          <a:p>
            <a:pPr indent="-266700" lvl="1" marL="685800" rtl="0" algn="l">
              <a:lnSpc>
                <a:spcPct val="100000"/>
              </a:lnSpc>
              <a:spcBef>
                <a:spcPts val="0"/>
              </a:spcBef>
              <a:spcAft>
                <a:spcPts val="0"/>
              </a:spcAft>
              <a:buClr>
                <a:schemeClr val="dk1"/>
              </a:buClr>
              <a:buSzPts val="2400"/>
              <a:buFont typeface="DM Sans Medium"/>
              <a:buChar char="○"/>
            </a:pPr>
            <a:r>
              <a:rPr lang="en-US">
                <a:solidFill>
                  <a:schemeClr val="dk1"/>
                </a:solidFill>
                <a:latin typeface="DM Sans Medium"/>
                <a:ea typeface="DM Sans Medium"/>
                <a:cs typeface="DM Sans Medium"/>
                <a:sym typeface="DM Sans Medium"/>
              </a:rPr>
              <a:t>la c</a:t>
            </a:r>
            <a:r>
              <a:rPr lang="en-US" sz="2400">
                <a:solidFill>
                  <a:schemeClr val="dk1"/>
                </a:solidFill>
                <a:latin typeface="DM Sans Medium"/>
                <a:ea typeface="DM Sans Medium"/>
                <a:cs typeface="DM Sans Medium"/>
                <a:sym typeface="DM Sans Medium"/>
              </a:rPr>
              <a:t>ulture;</a:t>
            </a:r>
            <a:endParaRPr>
              <a:solidFill>
                <a:schemeClr val="dk1"/>
              </a:solidFill>
              <a:latin typeface="DM Sans Medium"/>
              <a:ea typeface="DM Sans Medium"/>
              <a:cs typeface="DM Sans Medium"/>
              <a:sym typeface="DM Sans Medium"/>
            </a:endParaRPr>
          </a:p>
          <a:p>
            <a:pPr indent="-266700" lvl="1" marL="685800" rtl="0" algn="l">
              <a:lnSpc>
                <a:spcPct val="100000"/>
              </a:lnSpc>
              <a:spcBef>
                <a:spcPts val="0"/>
              </a:spcBef>
              <a:spcAft>
                <a:spcPts val="0"/>
              </a:spcAft>
              <a:buClr>
                <a:schemeClr val="dk1"/>
              </a:buClr>
              <a:buSzPts val="2400"/>
              <a:buFont typeface="DM Sans Medium"/>
              <a:buChar char="○"/>
            </a:pPr>
            <a:r>
              <a:rPr lang="en-US">
                <a:solidFill>
                  <a:schemeClr val="dk1"/>
                </a:solidFill>
                <a:latin typeface="DM Sans Medium"/>
                <a:ea typeface="DM Sans Medium"/>
                <a:cs typeface="DM Sans Medium"/>
                <a:sym typeface="DM Sans Medium"/>
              </a:rPr>
              <a:t>la langue.</a:t>
            </a:r>
            <a:endParaRPr sz="2400">
              <a:latin typeface="DM Sans Medium"/>
              <a:ea typeface="DM Sans Medium"/>
              <a:cs typeface="DM Sans Medium"/>
              <a:sym typeface="DM Sa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419100" y="150813"/>
            <a:ext cx="8229600" cy="99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Arial"/>
              <a:buNone/>
            </a:pPr>
            <a:r>
              <a:rPr lang="en-US" sz="3800">
                <a:latin typeface="DM Sans"/>
                <a:ea typeface="DM Sans"/>
                <a:cs typeface="DM Sans"/>
                <a:sym typeface="DM Sans"/>
              </a:rPr>
              <a:t>Le saviez-vous?</a:t>
            </a:r>
            <a:endParaRPr sz="3800">
              <a:latin typeface="DM Sans"/>
              <a:ea typeface="DM Sans"/>
              <a:cs typeface="DM Sans"/>
              <a:sym typeface="DM Sans"/>
            </a:endParaRPr>
          </a:p>
        </p:txBody>
      </p:sp>
      <p:sp>
        <p:nvSpPr>
          <p:cNvPr id="149" name="Google Shape;149;p22"/>
          <p:cNvSpPr txBox="1"/>
          <p:nvPr>
            <p:ph idx="1" type="body"/>
          </p:nvPr>
        </p:nvSpPr>
        <p:spPr>
          <a:xfrm>
            <a:off x="333100" y="1597350"/>
            <a:ext cx="9015600" cy="4114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None/>
            </a:pPr>
            <a:r>
              <a:rPr lang="en-US" sz="2400">
                <a:solidFill>
                  <a:schemeClr val="dk1"/>
                </a:solidFill>
                <a:latin typeface="DM Sans Medium"/>
                <a:ea typeface="DM Sans Medium"/>
                <a:cs typeface="DM Sans Medium"/>
                <a:sym typeface="DM Sans Medium"/>
              </a:rPr>
              <a:t>Selon la Constitution canadienne, les limites des circonscriptions doivent être révisées tous les dix ans en fonction du plus récent recensement afin de tenir compte de l’évolution constante de la population.</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rPr lang="en-US" sz="2400">
                <a:solidFill>
                  <a:schemeClr val="dk1"/>
                </a:solidFill>
                <a:latin typeface="DM Sans Medium"/>
                <a:ea typeface="DM Sans Medium"/>
                <a:cs typeface="DM Sans Medium"/>
                <a:sym typeface="DM Sans Medium"/>
              </a:rPr>
              <a:t>Les limites peuvent être déplacées, de nouvelles circonscriptions peuvent être ajoutées et les noms peuvent également changer.</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rPr lang="en-US" sz="2400">
                <a:solidFill>
                  <a:schemeClr val="dk1"/>
                </a:solidFill>
                <a:latin typeface="DM Sans Medium"/>
                <a:ea typeface="DM Sans Medium"/>
                <a:cs typeface="DM Sans Medium"/>
                <a:sym typeface="DM Sans Medium"/>
              </a:rPr>
              <a:t>La dernière mise à jour a été achevée en </a:t>
            </a:r>
            <a:r>
              <a:rPr lang="en-US" sz="2400">
                <a:solidFill>
                  <a:schemeClr val="dk1"/>
                </a:solidFill>
                <a:latin typeface="DM Sans Medium"/>
                <a:ea typeface="DM Sans Medium"/>
                <a:cs typeface="DM Sans Medium"/>
                <a:sym typeface="DM Sans Medium"/>
              </a:rPr>
              <a:t>Octobre</a:t>
            </a:r>
            <a:r>
              <a:rPr lang="en-US" sz="2400">
                <a:solidFill>
                  <a:schemeClr val="dk1"/>
                </a:solidFill>
                <a:latin typeface="DM Sans Medium"/>
                <a:ea typeface="DM Sans Medium"/>
                <a:cs typeface="DM Sans Medium"/>
                <a:sym typeface="DM Sans Medium"/>
              </a:rPr>
              <a:t> 2023.</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t/>
            </a:r>
            <a:endParaRPr sz="2400">
              <a:solidFill>
                <a:schemeClr val="dk1"/>
              </a:solidFill>
              <a:latin typeface="DM Sans Medium"/>
              <a:ea typeface="DM Sans Medium"/>
              <a:cs typeface="DM Sans Medium"/>
              <a:sym typeface="DM Sans Medium"/>
            </a:endParaRPr>
          </a:p>
          <a:p>
            <a:pPr indent="0" lvl="0" marL="0" rtl="0" algn="l">
              <a:lnSpc>
                <a:spcPct val="100000"/>
              </a:lnSpc>
              <a:spcBef>
                <a:spcPts val="0"/>
              </a:spcBef>
              <a:spcAft>
                <a:spcPts val="0"/>
              </a:spcAft>
              <a:buNone/>
            </a:pPr>
            <a:r>
              <a:rPr lang="en-US" sz="2400">
                <a:solidFill>
                  <a:schemeClr val="dk1"/>
                </a:solidFill>
                <a:latin typeface="DM Sans Medium"/>
                <a:ea typeface="DM Sans Medium"/>
                <a:cs typeface="DM Sans Medium"/>
                <a:sym typeface="DM Sans Medium"/>
              </a:rPr>
              <a:t>Le Canada compte désormais </a:t>
            </a:r>
            <a:r>
              <a:rPr b="1" lang="en-US" sz="2400">
                <a:solidFill>
                  <a:schemeClr val="dk1"/>
                </a:solidFill>
                <a:latin typeface="DM Sans"/>
                <a:ea typeface="DM Sans"/>
                <a:cs typeface="DM Sans"/>
                <a:sym typeface="DM Sans"/>
              </a:rPr>
              <a:t>343 circonscriptions électorales</a:t>
            </a:r>
            <a:r>
              <a:rPr lang="en-US" sz="2400">
                <a:solidFill>
                  <a:schemeClr val="dk1"/>
                </a:solidFill>
                <a:latin typeface="DM Sans Medium"/>
                <a:ea typeface="DM Sans Medium"/>
                <a:cs typeface="DM Sans Medium"/>
                <a:sym typeface="DM Sans Medium"/>
              </a:rPr>
              <a:t> - une augmentation de </a:t>
            </a:r>
            <a:r>
              <a:rPr b="1" lang="en-US" sz="2400">
                <a:solidFill>
                  <a:schemeClr val="dk1"/>
                </a:solidFill>
                <a:latin typeface="DM Sans"/>
                <a:ea typeface="DM Sans"/>
                <a:cs typeface="DM Sans"/>
                <a:sym typeface="DM Sans"/>
              </a:rPr>
              <a:t>cinq </a:t>
            </a:r>
            <a:r>
              <a:rPr lang="en-US" sz="2400">
                <a:solidFill>
                  <a:schemeClr val="dk1"/>
                </a:solidFill>
                <a:latin typeface="DM Sans Medium"/>
                <a:ea typeface="DM Sans Medium"/>
                <a:cs typeface="DM Sans Medium"/>
                <a:sym typeface="DM Sans Medium"/>
              </a:rPr>
              <a:t>par rapport à la dernière élection générale!</a:t>
            </a:r>
            <a:endParaRPr sz="2400">
              <a:solidFill>
                <a:schemeClr val="dk1"/>
              </a:solidFill>
              <a:latin typeface="DM Sans Medium"/>
              <a:ea typeface="DM Sans Medium"/>
              <a:cs typeface="DM Sans Medium"/>
              <a:sym typeface="DM Sans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V CANADA">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