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DM Sans Medium"/>
      <p:regular r:id="rId23"/>
      <p:bold r:id="rId24"/>
      <p:italic r:id="rId25"/>
      <p:boldItalic r:id="rId26"/>
    </p:embeddedFont>
    <p:embeddedFont>
      <p:font typeface="DM Sans ExtraBold"/>
      <p:bold r:id="rId27"/>
      <p:boldItalic r:id="rId28"/>
    </p:embeddedFont>
    <p:embeddedFont>
      <p:font typeface="DM Sans SemiBold"/>
      <p:regular r:id="rId29"/>
      <p:bold r:id="rId30"/>
      <p:italic r:id="rId31"/>
      <p:boldItalic r:id="rId32"/>
    </p:embeddedFont>
    <p:embeddedFont>
      <p:font typeface="DM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4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MSansMedium-bold.fntdata"/><Relationship Id="rId23" Type="http://schemas.openxmlformats.org/officeDocument/2006/relationships/font" Target="fonts/DM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Medium-boldItalic.fntdata"/><Relationship Id="rId25" Type="http://schemas.openxmlformats.org/officeDocument/2006/relationships/font" Target="fonts/DMSansMedium-italic.fntdata"/><Relationship Id="rId28" Type="http://schemas.openxmlformats.org/officeDocument/2006/relationships/font" Target="fonts/DMSansExtraBold-boldItalic.fntdata"/><Relationship Id="rId27" Type="http://schemas.openxmlformats.org/officeDocument/2006/relationships/font" Target="fonts/DM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SemiBold-italic.fntdata"/><Relationship Id="rId30" Type="http://schemas.openxmlformats.org/officeDocument/2006/relationships/font" Target="fonts/DMSansSemiBold-bold.fntdata"/><Relationship Id="rId11" Type="http://schemas.openxmlformats.org/officeDocument/2006/relationships/slide" Target="slides/slide6.xml"/><Relationship Id="rId33" Type="http://schemas.openxmlformats.org/officeDocument/2006/relationships/font" Target="fonts/DMSans-regular.fntdata"/><Relationship Id="rId10" Type="http://schemas.openxmlformats.org/officeDocument/2006/relationships/slide" Target="slides/slide5.xml"/><Relationship Id="rId32" Type="http://schemas.openxmlformats.org/officeDocument/2006/relationships/font" Target="fonts/DMSans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DMSans-italic.fntdata"/><Relationship Id="rId12" Type="http://schemas.openxmlformats.org/officeDocument/2006/relationships/slide" Target="slides/slide7.xml"/><Relationship Id="rId34" Type="http://schemas.openxmlformats.org/officeDocument/2006/relationships/font" Target="fonts/DM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DM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647a9f1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4647a9f12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844d786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b844d786e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51388ce8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e251388ce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e251388c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Update graphic</a:t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647a9f12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4647a9f121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647a9f12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4647a9f12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0826" y="5273432"/>
            <a:ext cx="1086358" cy="132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title="VE_Canada_FR_K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50" y="286925"/>
            <a:ext cx="2969700" cy="20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2364300" y="26016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ctrTitle"/>
          </p:nvPr>
        </p:nvSpPr>
        <p:spPr>
          <a:xfrm>
            <a:off x="582775" y="2732247"/>
            <a:ext cx="80580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 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idéologies politiques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Enjeux sociaux </a:t>
            </a:r>
            <a:r>
              <a:rPr b="1" i="0" lang="en-US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b="1"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axe vertical</a:t>
            </a:r>
            <a:endParaRPr b="0" i="0" sz="3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2" name="Google Shape;152;p22" title="SmartSelect_20250407_194450_Brav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2900"/>
            <a:ext cx="8839204" cy="48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492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3023575" y="1492250"/>
            <a:ext cx="808800" cy="48873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01F5B"/>
          </a:solidFill>
          <a:ln cap="flat" cmpd="sng" w="12700">
            <a:solidFill>
              <a:srgbClr val="601F5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144550" y="1741175"/>
            <a:ext cx="454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changements sont importants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Promotion 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des valeurs de justice sociale</a:t>
            </a:r>
            <a:r>
              <a:rPr i="0" lang="en-US" sz="22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Élargissement des droits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Responsabilité de la société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145225" y="4516675"/>
            <a:ext cx="42519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t</a:t>
            </a:r>
            <a:r>
              <a:rPr i="0" lang="en-US" sz="22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raditions 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sont importantes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é</a:t>
            </a:r>
            <a:r>
              <a:rPr i="0" lang="en-US" sz="22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servation 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des valeurs existantes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Maintien des normes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Responsabilité individuelle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26101" y="1940550"/>
            <a:ext cx="22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Progressiste</a:t>
            </a:r>
            <a:endParaRPr i="0" sz="2400" u="none" cap="none" strike="noStrike">
              <a:solidFill>
                <a:srgbClr val="000000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86225" y="5049275"/>
            <a:ext cx="22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Conservat</a:t>
            </a:r>
            <a:r>
              <a:rPr lang="en-US" sz="24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eur</a:t>
            </a:r>
            <a:endParaRPr i="0" sz="2400" u="none" cap="none" strike="noStrike">
              <a:solidFill>
                <a:srgbClr val="000000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300100" y="30740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Enjeux sociaux </a:t>
            </a:r>
            <a:r>
              <a:rPr b="1" i="0" lang="en-US" sz="31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b="1" lang="en-US" sz="3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Progressiste/Conservateur</a:t>
            </a:r>
            <a:endParaRPr b="0" i="0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57900" y="1511125"/>
            <a:ext cx="3712500" cy="4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04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sondage réalisé avec un échiquier politique bidimensionnel vous placera sur la grille en fonction de votre position par rapport aux enjeux que représente chacun des axes.</a:t>
            </a:r>
            <a:endParaRPr sz="204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 sz="204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Si vous vous situez aux extrémités des axes, vous avez des opinions très tranchées sur les points relevés</a:t>
            </a:r>
            <a:r>
              <a:rPr lang="en-US" sz="204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et si vous êtes </a:t>
            </a:r>
            <a:r>
              <a:rPr lang="en-US" sz="204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proche du centre</a:t>
            </a:r>
            <a:r>
              <a:rPr lang="en-US" sz="204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vos opinions sont probablement plus nuancées.</a:t>
            </a:r>
            <a:endParaRPr sz="204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rgbClr val="FFFFFF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Échiquier bidimensionnel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0" name="Google Shape;170;p24" title="Capture d’écran 2025-04-07 2016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500" y="1317850"/>
            <a:ext cx="4551500" cy="53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7037000" y="2438200"/>
            <a:ext cx="134700" cy="134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7171700" y="2438200"/>
            <a:ext cx="18372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Quoi? La Boussole électorale me place à cet endroit? Je me demande où mes amis et ma famille se situent…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57900" y="1574950"/>
            <a:ext cx="82344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parti politique est un groupe composé de personnes qui partagent les mêmes idées et les mêmes objectifs pour la société et le gouvernement.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 sz="22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Pour obtenir l’opportunité de travailler à l’atteinte de ses objectifs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le parti essaie de gagner une élection et de former un gouvernement.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Partis politiques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738" y="4166625"/>
            <a:ext cx="5504525" cy="24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57900" y="1515150"/>
            <a:ext cx="8283000" cy="4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Connaissez-vous des noms de partis politiques ou de chefs de partis au niveau fédéral?</a:t>
            </a:r>
            <a:endParaRPr sz="29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Que savez-vous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213" y="3292650"/>
            <a:ext cx="5487576" cy="3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4960125" y="1440400"/>
            <a:ext cx="3733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libéral du Canada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libertarien du Canada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marijuana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marxiste-léniniste du Canada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Nouveau Parti démocratique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Rhinocéros Party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populaire du Canada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Uni du Canada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357900" y="1440400"/>
            <a:ext cx="4267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pour la protection des animaux du Canada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i="0" lang="en-US" sz="20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Bloc Québécois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avenir canadien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Centriste du Canada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de l'héritage chrétien du Canada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communiste du Canada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conservateur du Canada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 Medium"/>
              <a:buChar char="•"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Parti vert du Canada</a:t>
            </a:r>
            <a:endParaRPr i="0" sz="20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57897" y="25947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Partis enregistrés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niveau fédéral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12" y="2230016"/>
            <a:ext cx="2059806" cy="8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645" y="3709846"/>
            <a:ext cx="2892257" cy="118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357900" y="249600"/>
            <a:ext cx="893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Parti</a:t>
            </a: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 à la Chambre des communes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425" y="2190512"/>
            <a:ext cx="1048137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title="NPD-Orange-Mai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1358" y="2330025"/>
            <a:ext cx="3020117" cy="9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 title="Parti_vert_du_Canada_logo_f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900" y="3673825"/>
            <a:ext cx="3213525" cy="125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275" y="4256775"/>
            <a:ext cx="2750825" cy="248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57900" y="1577700"/>
            <a:ext cx="8382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Êtes-vous d'accord avec votre positionnement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sur l'échiquier politique? Pourquoi?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À votre avis, qu'est-ce qui a le plus influencé vos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opinions politiques? Pourquoi?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Pourquoi est-il important d'écouter et de respecter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opinions et les points de vue des autres?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uestions de réflexion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36913" y="1501288"/>
            <a:ext cx="8242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Une idéologie politique est un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ensemble d'idées et de croyances partagées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sur le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rôle du gouvernement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et la façon dont la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société 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devrait fonctionner.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	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36925" y="269325"/>
            <a:ext cx="80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idéologies politiques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" name="Google Shape;88;p14" title="206660871-porte-parole-prononçant-un-discours-devant-des-activistes-d-illustration-vectorielle-carrée-avec-d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700" y="2754576"/>
            <a:ext cx="4590450" cy="33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57900" y="1492150"/>
            <a:ext cx="862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L’échiquier politique permet de caractériser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et de distinguer les différentes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idéologies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et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positions politiques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ainsi que les différents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partis politiques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L’échiquier politique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6" name="Google Shape;96;p15" title="Capture d’écran 2025-04-07 17074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50" y="3429000"/>
            <a:ext cx="8624702" cy="182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57900" y="1590325"/>
            <a:ext cx="87018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échiquier linéaire est représenté par une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ligne horizontale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gauche 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favorise généralement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l’égalité sociale, la participation du gouvernement et plus de services sociaux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droite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favorise plutôt le maintien de la tradition, la réduction de la taille du gouvernement et la baisse des impôts.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Échiquier linéaire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4" name="Google Shape;104;p16" title="Capture d’écran 2025-04-07 1752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75" y="2704200"/>
            <a:ext cx="7064375" cy="8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336925" y="1525100"/>
            <a:ext cx="696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L’échiquier politique peut être composé d’un ou plusieurs axes, chaque axe représentant un ensemble distinct d’enjeux.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336925" y="229850"/>
            <a:ext cx="87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Échiquier multidimensionnel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571200" y="2731300"/>
            <a:ext cx="47004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DM Sans"/>
                <a:ea typeface="DM Sans"/>
                <a:cs typeface="DM Sans"/>
                <a:sym typeface="DM Sans"/>
              </a:rPr>
              <a:t>LES ENJEUX SOCIAUX</a:t>
            </a:r>
            <a:endParaRPr b="1" sz="18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se concentrent sur les droits, les libertés et les valeurs des personnes, ainsi que sur la manière dont nous vivons ensemble dans la société. Ils comprennent :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la liberté d’expression;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l’égalité;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l’immigration et le multiculturalisme;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la justice criminelle;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l’identité de genre;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</a:pPr>
            <a:r>
              <a:rPr lang="en-US" sz="1800">
                <a:latin typeface="DM Sans Medium"/>
                <a:ea typeface="DM Sans Medium"/>
                <a:cs typeface="DM Sans Medium"/>
                <a:sym typeface="DM Sans Medium"/>
              </a:rPr>
              <a:t>la réconciliation avec les peuples autochtones.</a:t>
            </a:r>
            <a:endParaRPr sz="18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36925" y="2731300"/>
            <a:ext cx="39594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ENJEUX ÉCONOMIQUES</a:t>
            </a:r>
            <a:endParaRPr b="1"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 concentrent sur l'argent, les ressources et la façon dont les gouvernements gèrent l'économie. Ils comprennent :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impôts;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dépenses publiques;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la réglementation des entreprises;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 Medium"/>
              <a:buChar char="●"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l’intervention du gouvernement dans l’économie;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services </a:t>
            </a: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sociaux</a:t>
            </a:r>
            <a:r>
              <a:rPr lang="en-US" sz="1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1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7430425" y="1295825"/>
            <a:ext cx="1634700" cy="1505100"/>
          </a:xfrm>
          <a:prstGeom prst="quadArrow">
            <a:avLst>
              <a:gd fmla="val 22500" name="adj1"/>
              <a:gd fmla="val 22500" name="adj2"/>
              <a:gd fmla="val 22500" name="adj3"/>
            </a:avLst>
          </a:prstGeom>
          <a:solidFill>
            <a:srgbClr val="601F5B"/>
          </a:solidFill>
          <a:ln cap="flat" cmpd="sng" w="9525">
            <a:solidFill>
              <a:srgbClr val="601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57900" y="1592500"/>
            <a:ext cx="80565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Avec quelle affirmation êtes-vous le plus d'accord</a:t>
            </a:r>
            <a:r>
              <a:rPr lang="en-US" sz="2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? P</a:t>
            </a:r>
            <a:r>
              <a:rPr lang="en-US" sz="2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ourquoi?</a:t>
            </a:r>
            <a:endParaRPr sz="24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 Medium"/>
              <a:buAutoNum type="alphaLcParenR"/>
            </a:pPr>
            <a:r>
              <a:rPr lang="en-US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Il faut moins d'impôts et moins de services publics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 Medium"/>
              <a:buAutoNum type="alphaLcParenR"/>
            </a:pPr>
            <a:r>
              <a:rPr lang="en-US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Il faut des impôts plus élevés et davantage de services publics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357897" y="2397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250" y="4309325"/>
            <a:ext cx="3612700" cy="24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34975" y="98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Enjeux économiques </a:t>
            </a: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axe horizontal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5770"/>
            <a:ext cx="9143999" cy="4043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57800" y="5340575"/>
            <a:ext cx="86862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601F5B"/>
                </a:solidFill>
              </a:rPr>
              <a:t>Gauche </a:t>
            </a:r>
            <a:r>
              <a:rPr lang="en-US" sz="2800">
                <a:solidFill>
                  <a:srgbClr val="3F3F3F"/>
                </a:solidFill>
              </a:rPr>
              <a:t>                                                            </a:t>
            </a:r>
            <a:r>
              <a:rPr b="1" lang="en-US" sz="2500">
                <a:solidFill>
                  <a:srgbClr val="601F5B"/>
                </a:solidFill>
              </a:rPr>
              <a:t>Droite</a:t>
            </a:r>
            <a:endParaRPr b="1" sz="2500">
              <a:solidFill>
                <a:srgbClr val="601F5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34975" y="98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398725" y="2428400"/>
            <a:ext cx="8084100" cy="914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601F5B"/>
          </a:solidFill>
          <a:ln cap="flat" cmpd="sng" w="12700">
            <a:solidFill>
              <a:srgbClr val="601F5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520325" y="3654100"/>
            <a:ext cx="3462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Des impôts plus bas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Moins d’intervention du gouvernement dans l’économie et libre marché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Moins de </a:t>
            </a: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services sociaux et une réduction de la taille de l’État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04650" y="3639250"/>
            <a:ext cx="3908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Des impôts plus élevés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Une implication plus grande du gouvernement dans l’économie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●"/>
            </a:pPr>
            <a:r>
              <a:rPr lang="en-US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Plus de services sociaux et une augmentation de la taille de l’État</a:t>
            </a:r>
            <a:endParaRPr i="0" sz="2200" u="none" cap="none" strike="noStrik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74400" y="1670250"/>
            <a:ext cx="25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Gauche</a:t>
            </a:r>
            <a:endParaRPr i="0" sz="2400" u="none" cap="none" strike="noStrike">
              <a:solidFill>
                <a:srgbClr val="000000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651875" y="1655400"/>
            <a:ext cx="26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Droite</a:t>
            </a:r>
            <a:endParaRPr i="0" sz="2400" u="none" cap="none" strike="noStrike">
              <a:solidFill>
                <a:srgbClr val="000000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Enjeux économiques </a:t>
            </a: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Gauche/Droite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100" y="4584375"/>
            <a:ext cx="3612700" cy="24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37650" y="1592500"/>
            <a:ext cx="80565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2405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Avec quelle affirmation êtes-vous le plus d'accord? Pourquoi?</a:t>
            </a:r>
            <a:endParaRPr sz="240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240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-38131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DM Sans Medium"/>
              <a:buAutoNum type="alphaLcParenR"/>
            </a:pPr>
            <a:r>
              <a:rPr lang="en-US" sz="2405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traditions sont importantes – elles offrent une identité, de la stabilité et un sentiment d’appartenance à la société.</a:t>
            </a:r>
            <a:endParaRPr sz="2405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405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31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DM Sans Medium"/>
              <a:buAutoNum type="alphaLcParenR"/>
            </a:pPr>
            <a:r>
              <a:rPr lang="en-US" sz="2405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changements sont importants – la société devrait s'adapter à de nouvelles valeurs et idées pour être plus juste et plus inclusive.</a:t>
            </a:r>
            <a:endParaRPr sz="2405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240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357897" y="2397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