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9144000"/>
  <p:notesSz cx="6858000" cy="9144000"/>
  <p:embeddedFontLst>
    <p:embeddedFont>
      <p:font typeface="DM Sans Medium"/>
      <p:regular r:id="rId9"/>
      <p:bold r:id="rId10"/>
      <p:italic r:id="rId11"/>
      <p:boldItalic r:id="rId12"/>
    </p:embeddedFont>
    <p:embeddedFont>
      <p:font typeface="DM San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DMSansMedium-italic.fntdata"/><Relationship Id="rId10" Type="http://schemas.openxmlformats.org/officeDocument/2006/relationships/font" Target="fonts/DMSansMedium-bold.fntdata"/><Relationship Id="rId13" Type="http://schemas.openxmlformats.org/officeDocument/2006/relationships/font" Target="fonts/DMSans-regular.fntdata"/><Relationship Id="rId12" Type="http://schemas.openxmlformats.org/officeDocument/2006/relationships/font" Target="fonts/DMSans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DMSansMedium-regular.fntdata"/><Relationship Id="rId15" Type="http://schemas.openxmlformats.org/officeDocument/2006/relationships/font" Target="fonts/DMSans-italic.fntdata"/><Relationship Id="rId14" Type="http://schemas.openxmlformats.org/officeDocument/2006/relationships/font" Target="fonts/DMSans-bold.fntdata"/><Relationship Id="rId16" Type="http://schemas.openxmlformats.org/officeDocument/2006/relationships/font" Target="fonts/DM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c0e3285b9_0_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gdc0e3285b9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" name="Google Shape;92;gdc0e3285b9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3e235939d5_0_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33e235939d5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g33e235939d5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c0e3285b9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dc0e3285b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gdc0e3285b9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360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60826" y="5273432"/>
            <a:ext cx="1086359" cy="1328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 title="VE_Canada_FR_K_revers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050" y="286925"/>
            <a:ext cx="2969700" cy="206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 rot="5400000">
            <a:off x="2364351" y="25964"/>
            <a:ext cx="4415297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VIX Slide Template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414570" y="1536633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628650" y="373439"/>
            <a:ext cx="7886700" cy="80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628650" y="1465545"/>
            <a:ext cx="7886700" cy="4711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/>
          <p:nvPr/>
        </p:nvSpPr>
        <p:spPr>
          <a:xfrm>
            <a:off x="0" y="0"/>
            <a:ext cx="9144000" cy="1197033"/>
          </a:xfrm>
          <a:prstGeom prst="rect">
            <a:avLst/>
          </a:prstGeom>
          <a:solidFill>
            <a:srgbClr val="0360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628650" y="1761666"/>
            <a:ext cx="7886700" cy="4415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type="ctrTitle"/>
          </p:nvPr>
        </p:nvSpPr>
        <p:spPr>
          <a:xfrm>
            <a:off x="419202" y="2248471"/>
            <a:ext cx="8057931" cy="1811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GB" sz="4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DIAPORAMA</a:t>
            </a:r>
            <a:r>
              <a:rPr lang="en-GB" sz="4000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1 :</a:t>
            </a:r>
            <a:br>
              <a:rPr lang="en-GB" sz="4000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-GB" sz="4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La dé</a:t>
            </a:r>
            <a:r>
              <a:rPr lang="en-GB" sz="4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mocratie</a:t>
            </a:r>
            <a:endParaRPr sz="4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>
            <p:ph idx="1" type="body"/>
          </p:nvPr>
        </p:nvSpPr>
        <p:spPr>
          <a:xfrm>
            <a:off x="354700" y="4894300"/>
            <a:ext cx="8397000" cy="15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900">
                <a:latin typeface="DM Sans Medium"/>
                <a:ea typeface="DM Sans Medium"/>
                <a:cs typeface="DM Sans Medium"/>
                <a:sym typeface="DM Sans Medium"/>
              </a:rPr>
              <a:t>Imaginez que c’est le dernier jour d’école avant les vacances et que nous regardons le film </a:t>
            </a:r>
            <a:r>
              <a:rPr b="1" lang="en-GB" sz="1900">
                <a:latin typeface="DM Sans"/>
                <a:ea typeface="DM Sans"/>
                <a:cs typeface="DM Sans"/>
                <a:sym typeface="DM Sans"/>
              </a:rPr>
              <a:t>« Jumanji : Le prochain niveau »</a:t>
            </a:r>
            <a:r>
              <a:rPr lang="en-GB" sz="1900">
                <a:latin typeface="DM Sans Medium"/>
                <a:ea typeface="DM Sans Medium"/>
                <a:cs typeface="DM Sans Medium"/>
                <a:sym typeface="DM Sans Medium"/>
              </a:rPr>
              <a:t> en classe. Je quitte la salle quelques minutes, quand vous remarquez que l’écran commence à scintiller. Soudain, un trou noir apparaît sur l’écran et toute la classe se retrouve aspirée et transportée dans la jungle de Jumanji!</a:t>
            </a:r>
            <a:endParaRPr sz="1900"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5"/>
          <p:cNvSpPr txBox="1"/>
          <p:nvPr>
            <p:ph type="title"/>
          </p:nvPr>
        </p:nvSpPr>
        <p:spPr>
          <a:xfrm>
            <a:off x="354700" y="182727"/>
            <a:ext cx="8520600" cy="86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GB" sz="3800">
                <a:latin typeface="DM Sans"/>
                <a:ea typeface="DM Sans"/>
                <a:cs typeface="DM Sans"/>
                <a:sym typeface="DM Sans"/>
              </a:rPr>
              <a:t>Mise en situation</a:t>
            </a:r>
            <a:endParaRPr sz="38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96" name="Google Shape;9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5563" y="1426890"/>
            <a:ext cx="5947532" cy="3334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09538" y="1968125"/>
            <a:ext cx="1479300" cy="77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 title="jumanji-next-level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1675" y="1606052"/>
            <a:ext cx="2120763" cy="2976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354700" y="5280200"/>
            <a:ext cx="8520600" cy="11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2000">
                <a:latin typeface="DM Sans Medium"/>
                <a:ea typeface="DM Sans Medium"/>
                <a:cs typeface="DM Sans Medium"/>
                <a:sym typeface="DM Sans Medium"/>
              </a:rPr>
              <a:t>Vous vous retrouvez donc avec vos camarades de classe, sans adultes, dans la jungle. Votre défi consiste à vous organiser pour vivre en communauté.</a:t>
            </a:r>
            <a:endParaRPr sz="2000"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6"/>
          <p:cNvSpPr txBox="1"/>
          <p:nvPr>
            <p:ph type="title"/>
          </p:nvPr>
        </p:nvSpPr>
        <p:spPr>
          <a:xfrm>
            <a:off x="354700" y="182727"/>
            <a:ext cx="8520600" cy="86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GB" sz="3800">
                <a:latin typeface="DM Sans"/>
                <a:ea typeface="DM Sans"/>
                <a:cs typeface="DM Sans"/>
                <a:sym typeface="DM Sans"/>
              </a:rPr>
              <a:t>Mise en situation</a:t>
            </a:r>
            <a:endParaRPr sz="38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06" name="Google Shape;10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325" y="1698987"/>
            <a:ext cx="6481350" cy="324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238600" y="1446400"/>
            <a:ext cx="8294100" cy="45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DM Sans Medium"/>
              <a:buChar char="•"/>
            </a:pPr>
            <a:r>
              <a:rPr lang="en-GB" sz="23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Expliquez comment vous allez vous organiser entre vous. Est-ce que vous allez travailler ensemble, en groupe ou de façon individuelle? Est-ce que vous aurez des rôles?</a:t>
            </a:r>
            <a:endParaRPr sz="23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266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DM Sans Medium"/>
              <a:buChar char="•"/>
            </a:pPr>
            <a:r>
              <a:t/>
            </a:r>
            <a:endParaRPr sz="6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2667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DM Sans Medium"/>
              <a:buChar char="•"/>
            </a:pPr>
            <a:r>
              <a:t/>
            </a:r>
            <a:endParaRPr sz="6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DM Sans Medium"/>
              <a:buChar char="•"/>
            </a:pPr>
            <a:r>
              <a:rPr lang="en-GB" sz="23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Quel est votre plan pour trouver de la nourriture et construire un abri</a:t>
            </a:r>
            <a:r>
              <a:rPr lang="en-GB" sz="23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? </a:t>
            </a:r>
            <a:r>
              <a:rPr lang="en-GB" sz="23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Quels seront vos autres besoins?</a:t>
            </a:r>
            <a:endParaRPr sz="23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3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DM Sans Medium"/>
              <a:buChar char="•"/>
            </a:pPr>
            <a:r>
              <a:rPr lang="en-GB" sz="23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Qui sera responsable de prendre les décisions pour le groupe? Décrivez comment vous l’avez décidé.</a:t>
            </a:r>
            <a:endParaRPr sz="23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3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DM Sans Medium"/>
              <a:buChar char="•"/>
            </a:pPr>
            <a:r>
              <a:rPr lang="en-GB" sz="23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Allez-vous mettre en place des règles ou un code de conduite? Si oui, donnez des exemples.</a:t>
            </a:r>
            <a:endParaRPr sz="23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76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7"/>
          <p:cNvSpPr txBox="1"/>
          <p:nvPr>
            <p:ph type="title"/>
          </p:nvPr>
        </p:nvSpPr>
        <p:spPr>
          <a:xfrm>
            <a:off x="354700" y="182727"/>
            <a:ext cx="8520600" cy="86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GB" sz="3800">
                <a:latin typeface="DM Sans"/>
                <a:ea typeface="DM Sans"/>
                <a:cs typeface="DM Sans"/>
                <a:sym typeface="DM Sans"/>
              </a:rPr>
              <a:t>Survivre dans Jumanji</a:t>
            </a:r>
            <a:endParaRPr sz="38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